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3"/>
    <p:sldMasterId id="2147483663" r:id="rId4"/>
    <p:sldMasterId id="2147483664" r:id="rId5"/>
    <p:sldMasterId id="2147483666" r:id="rId6"/>
    <p:sldMasterId id="2147483682" r:id="rId7"/>
    <p:sldMasterId id="2147483687" r:id="rId8"/>
    <p:sldMasterId id="2147483693" r:id="rId9"/>
    <p:sldMasterId id="2147483694" r:id="rId10"/>
    <p:sldMasterId id="2147483699" r:id="rId11"/>
    <p:sldMasterId id="2147483701" r:id="rId12"/>
    <p:sldMasterId id="2147483704" r:id="rId13"/>
    <p:sldMasterId id="2147483706" r:id="rId14"/>
    <p:sldMasterId id="2147483709" r:id="rId15"/>
    <p:sldMasterId id="2147483711" r:id="rId16"/>
    <p:sldMasterId id="2147483713" r:id="rId17"/>
    <p:sldMasterId id="2147483717" r:id="rId18"/>
    <p:sldMasterId id="2147483735" r:id="rId19"/>
    <p:sldMasterId id="2147483744" r:id="rId20"/>
    <p:sldMasterId id="2147483752" r:id="rId21"/>
    <p:sldMasterId id="2147483754" r:id="rId22"/>
  </p:sldMasterIdLst>
  <p:notesMasterIdLst>
    <p:notesMasterId r:id="rId24"/>
  </p:notesMasterIdLst>
  <p:handoutMasterIdLst>
    <p:handoutMasterId r:id="rId33"/>
  </p:handoutMasterIdLst>
  <p:sldIdLst>
    <p:sldId id="11091457" r:id="rId23"/>
    <p:sldId id="16777208" r:id="rId25"/>
    <p:sldId id="11091757" r:id="rId26"/>
    <p:sldId id="16775883" r:id="rId27"/>
    <p:sldId id="11091723" r:id="rId28"/>
    <p:sldId id="16775885" r:id="rId29"/>
    <p:sldId id="16777213" r:id="rId30"/>
    <p:sldId id="16777212" r:id="rId31"/>
    <p:sldId id="11091744" r:id="rId32"/>
  </p:sldIdLst>
  <p:sldSz cx="12196445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11091457"/>
            <p14:sldId id="16777208"/>
            <p14:sldId id="11091757"/>
            <p14:sldId id="16775883"/>
            <p14:sldId id="11091723"/>
            <p14:sldId id="16775885"/>
            <p14:sldId id="16777213"/>
            <p14:sldId id="16777212"/>
            <p14:sldId id="11091744"/>
          </p14:sldIdLst>
        </p14:section>
        <p14:section name="章节页" id="{FD05EE94-C931-8C4B-83A2-004B32AA1207}">
          <p14:sldIdLst/>
        </p14:section>
        <p14:section name="结束页" id="{3F9D54A7-3BE2-2540-BB4C-DFE5509085F3}">
          <p14:sldIdLst/>
        </p14:section>
      </p14:sectionLst>
    </p:ext>
    <p:ext uri="{EFAFB233-063F-42B5-8137-9DF3F51BA10A}">
      <p15:sldGuideLst xmlns:p15="http://schemas.microsoft.com/office/powerpoint/2012/main">
        <p15:guide id="1" pos="3701" userDrawn="1">
          <p15:clr>
            <a:srgbClr val="A4A3A4"/>
          </p15:clr>
        </p15:guide>
        <p15:guide id="2" orient="horz" pos="2137" userDrawn="1">
          <p15:clr>
            <a:srgbClr val="A4A3A4"/>
          </p15:clr>
        </p15:guide>
        <p15:guide id="3" pos="281" userDrawn="1">
          <p15:clr>
            <a:srgbClr val="A4A3A4"/>
          </p15:clr>
        </p15:guide>
        <p15:guide id="4" orient="horz" pos="459" userDrawn="1">
          <p15:clr>
            <a:srgbClr val="A4A3A4"/>
          </p15:clr>
        </p15:guide>
        <p15:guide id="5" orient="horz" pos="595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  <p15:guide id="7" pos="74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eyanwen" initials="Q" lastIdx="21" clrIdx="0"/>
  <p:cmAuthor id="2" name="Hufeng (Solar, Euler)" initials="H(E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7000B"/>
    <a:srgbClr val="DFF3D2"/>
    <a:srgbClr val="EDF8E5"/>
    <a:srgbClr val="FFE699"/>
    <a:srgbClr val="E9E9E7"/>
    <a:srgbClr val="EFEFEF"/>
    <a:srgbClr val="012FA7"/>
    <a:srgbClr val="BEE9EE"/>
    <a:srgbClr val="9CD1E4"/>
    <a:srgbClr val="DD4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8" autoAdjust="0"/>
    <p:restoredTop sz="91363" autoAdjust="0"/>
  </p:normalViewPr>
  <p:slideViewPr>
    <p:cSldViewPr snapToGrid="0" snapToObjects="1">
      <p:cViewPr varScale="1">
        <p:scale>
          <a:sx n="115" d="100"/>
          <a:sy n="115" d="100"/>
        </p:scale>
        <p:origin x="84" y="138"/>
      </p:cViewPr>
      <p:guideLst>
        <p:guide pos="3701"/>
        <p:guide orient="horz" pos="2137"/>
        <p:guide pos="281"/>
        <p:guide orient="horz" pos="459"/>
        <p:guide orient="horz" pos="595"/>
        <p:guide orient="horz" pos="3906"/>
        <p:guide pos="74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gs" Target="tags/tag2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9.xml"/><Relationship Id="rId31" Type="http://schemas.openxmlformats.org/officeDocument/2006/relationships/slide" Target="slides/slide8.xml"/><Relationship Id="rId30" Type="http://schemas.openxmlformats.org/officeDocument/2006/relationships/slide" Target="slides/slide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6.xml"/><Relationship Id="rId28" Type="http://schemas.openxmlformats.org/officeDocument/2006/relationships/slide" Target="slides/slide5.xml"/><Relationship Id="rId27" Type="http://schemas.openxmlformats.org/officeDocument/2006/relationships/slide" Target="slides/slide4.xml"/><Relationship Id="rId26" Type="http://schemas.openxmlformats.org/officeDocument/2006/relationships/slide" Target="slides/slide3.xml"/><Relationship Id="rId25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7326F3-4732-B74B-9C70-D0992466E499}" type="slidenum">
              <a:rPr lang="en-US" smtClean="0">
                <a:solidFill>
                  <a:prstClr val="black"/>
                </a:solidFill>
              </a:rPr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1CD683A-6B64-4998-9280-FE20BD22F10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TPS: </a:t>
            </a:r>
            <a:r>
              <a:rPr kumimoji="1"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每秒事务数</a:t>
            </a:r>
            <a:endParaRPr kumimoji="1"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</a:t>
            </a:r>
            <a:r>
              <a:rPr kumimoji="1"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：每秒查询数</a:t>
            </a:r>
            <a:endParaRPr kumimoji="1"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3F9381D-EFC3-45A1-8378-62D0C7943C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3F9381D-EFC3-45A1-8378-62D0C7943C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3F9381D-EFC3-45A1-8378-62D0C7943CB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70292" y="1641475"/>
            <a:ext cx="10576879" cy="41941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27257" y="44450"/>
            <a:ext cx="10331250" cy="8715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>
          <a:xfrm>
            <a:off x="6788287" y="6399215"/>
            <a:ext cx="2744272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666666"/>
                </a:solidFill>
              </a:rPr>
              <a:t>第</a:t>
            </a:r>
            <a:fld id="{EDAE8178-CCF4-4BA0-A3EA-28E15F99015A}" type="slidenum">
              <a:rPr lang="en-US" smtClean="0">
                <a:solidFill>
                  <a:srgbClr val="666666"/>
                </a:solidFill>
              </a:rPr>
            </a:fld>
            <a:r>
              <a:rPr lang="zh-CN" altLang="en-US" dirty="0">
                <a:solidFill>
                  <a:srgbClr val="666666"/>
                </a:solidFill>
              </a:rPr>
              <a:t>页，共页</a:t>
            </a:r>
            <a:endParaRPr lang="en-US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8DF5BFA9-1F32-4F0E-94AF-EAF36288E5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D05E7B15-08C0-4246-B800-64150361C4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85" y="2130882"/>
            <a:ext cx="10367793" cy="146957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970" y="3886200"/>
            <a:ext cx="8538823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91795" indent="0" algn="ctr">
              <a:buNone/>
              <a:defRPr/>
            </a:lvl2pPr>
            <a:lvl3pPr marL="783590" indent="0" algn="ctr">
              <a:buNone/>
              <a:defRPr/>
            </a:lvl3pPr>
            <a:lvl4pPr marL="1175385" indent="0" algn="ctr">
              <a:buNone/>
              <a:defRPr/>
            </a:lvl4pPr>
            <a:lvl5pPr marL="1566545" indent="0" algn="ctr">
              <a:buNone/>
              <a:defRPr/>
            </a:lvl5pPr>
            <a:lvl6pPr marL="1958340" indent="0" algn="ctr">
              <a:buNone/>
              <a:defRPr/>
            </a:lvl6pPr>
            <a:lvl7pPr marL="2350135" indent="0" algn="ctr">
              <a:buNone/>
              <a:defRPr/>
            </a:lvl7pPr>
            <a:lvl8pPr marL="2741930" indent="0" algn="ctr">
              <a:buNone/>
              <a:defRPr/>
            </a:lvl8pPr>
            <a:lvl9pPr marL="3133725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476" y="4407356"/>
            <a:ext cx="10367793" cy="1362075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476" y="2906486"/>
            <a:ext cx="10367793" cy="1500868"/>
          </a:xfrm>
        </p:spPr>
        <p:txBody>
          <a:bodyPr anchor="b"/>
          <a:lstStyle>
            <a:lvl1pPr marL="0" indent="0">
              <a:buNone/>
              <a:defRPr sz="1700"/>
            </a:lvl1pPr>
            <a:lvl2pPr marL="391795" indent="0">
              <a:buNone/>
              <a:defRPr sz="1500"/>
            </a:lvl2pPr>
            <a:lvl3pPr marL="783590" indent="0">
              <a:buNone/>
              <a:defRPr sz="1400"/>
            </a:lvl3pPr>
            <a:lvl4pPr marL="1175385" indent="0">
              <a:buNone/>
              <a:defRPr sz="1200"/>
            </a:lvl4pPr>
            <a:lvl5pPr marL="1566545" indent="0">
              <a:buNone/>
              <a:defRPr sz="1200"/>
            </a:lvl5pPr>
            <a:lvl6pPr marL="1958340" indent="0">
              <a:buNone/>
              <a:defRPr sz="1200"/>
            </a:lvl6pPr>
            <a:lvl7pPr marL="2350135" indent="0">
              <a:buNone/>
              <a:defRPr sz="1200"/>
            </a:lvl7pPr>
            <a:lvl8pPr marL="2741930" indent="0">
              <a:buNone/>
              <a:defRPr sz="1200"/>
            </a:lvl8pPr>
            <a:lvl9pPr marL="313372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1021" y="1600200"/>
            <a:ext cx="5290949" cy="452573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6158" y="1600200"/>
            <a:ext cx="5290949" cy="452573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58" y="274864"/>
            <a:ext cx="1097745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60" y="1534887"/>
            <a:ext cx="5388929" cy="639536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1795" indent="0">
              <a:buNone/>
              <a:defRPr sz="1700" b="1"/>
            </a:lvl2pPr>
            <a:lvl3pPr marL="783590" indent="0">
              <a:buNone/>
              <a:defRPr sz="1500" b="1"/>
            </a:lvl3pPr>
            <a:lvl4pPr marL="1175385" indent="0">
              <a:buNone/>
              <a:defRPr sz="1400" b="1"/>
            </a:lvl4pPr>
            <a:lvl5pPr marL="1566545" indent="0">
              <a:buNone/>
              <a:defRPr sz="1400" b="1"/>
            </a:lvl5pPr>
            <a:lvl6pPr marL="1958340" indent="0">
              <a:buNone/>
              <a:defRPr sz="1400" b="1"/>
            </a:lvl6pPr>
            <a:lvl7pPr marL="2350135" indent="0">
              <a:buNone/>
              <a:defRPr sz="1400" b="1"/>
            </a:lvl7pPr>
            <a:lvl8pPr marL="2741930" indent="0">
              <a:buNone/>
              <a:defRPr sz="1400" b="1"/>
            </a:lvl8pPr>
            <a:lvl9pPr marL="3133725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60" y="2174422"/>
            <a:ext cx="5388929" cy="3951514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363" y="1534887"/>
            <a:ext cx="5390744" cy="639536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1795" indent="0">
              <a:buNone/>
              <a:defRPr sz="1700" b="1"/>
            </a:lvl2pPr>
            <a:lvl3pPr marL="783590" indent="0">
              <a:buNone/>
              <a:defRPr sz="1500" b="1"/>
            </a:lvl3pPr>
            <a:lvl4pPr marL="1175385" indent="0">
              <a:buNone/>
              <a:defRPr sz="1400" b="1"/>
            </a:lvl4pPr>
            <a:lvl5pPr marL="1566545" indent="0">
              <a:buNone/>
              <a:defRPr sz="1400" b="1"/>
            </a:lvl5pPr>
            <a:lvl6pPr marL="1958340" indent="0">
              <a:buNone/>
              <a:defRPr sz="1400" b="1"/>
            </a:lvl6pPr>
            <a:lvl7pPr marL="2350135" indent="0">
              <a:buNone/>
              <a:defRPr sz="1400" b="1"/>
            </a:lvl7pPr>
            <a:lvl8pPr marL="2741930" indent="0">
              <a:buNone/>
              <a:defRPr sz="1400" b="1"/>
            </a:lvl8pPr>
            <a:lvl9pPr marL="3133725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363" y="2174422"/>
            <a:ext cx="5390744" cy="3951514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527" y="2"/>
            <a:ext cx="11789236" cy="58896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3660162" y="6453360"/>
            <a:ext cx="2117418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000000"/>
                </a:solidFill>
              </a:rPr>
              <a:t>第</a:t>
            </a:r>
            <a:fld id="{942F2E85-8263-436B-B40E-159005A4AE3C}" type="slidenum">
              <a:rPr lang="zh-CN" altLang="en-US" smtClean="0">
                <a:solidFill>
                  <a:srgbClr val="000000"/>
                </a:solidFill>
              </a:rPr>
            </a:fld>
            <a:r>
              <a:rPr lang="zh-CN" altLang="en-US">
                <a:solidFill>
                  <a:srgbClr val="000000"/>
                </a:solidFill>
              </a:rPr>
              <a:t>页，共</a:t>
            </a:r>
            <a:r>
              <a:rPr lang="en-US" altLang="zh-CN">
                <a:solidFill>
                  <a:srgbClr val="000000"/>
                </a:solidFill>
              </a:rPr>
              <a:t>X</a:t>
            </a:r>
            <a:r>
              <a:rPr lang="zh-CN" altLang="en-US">
                <a:solidFill>
                  <a:srgbClr val="000000"/>
                </a:solidFill>
              </a:rPr>
              <a:t>页</a:t>
            </a:r>
            <a:endParaRPr lang="zh-CN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58" y="273504"/>
            <a:ext cx="4013572" cy="1162050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8390" y="273504"/>
            <a:ext cx="6818720" cy="5852432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58" y="1435554"/>
            <a:ext cx="4013572" cy="4690382"/>
          </a:xfrm>
        </p:spPr>
        <p:txBody>
          <a:bodyPr/>
          <a:lstStyle>
            <a:lvl1pPr marL="0" indent="0">
              <a:buNone/>
              <a:defRPr sz="1200"/>
            </a:lvl1pPr>
            <a:lvl2pPr marL="391795" indent="0">
              <a:buNone/>
              <a:defRPr sz="1000"/>
            </a:lvl2pPr>
            <a:lvl3pPr marL="783590" indent="0">
              <a:buNone/>
              <a:defRPr sz="900"/>
            </a:lvl3pPr>
            <a:lvl4pPr marL="1175385" indent="0">
              <a:buNone/>
              <a:defRPr sz="800"/>
            </a:lvl4pPr>
            <a:lvl5pPr marL="1566545" indent="0">
              <a:buNone/>
              <a:defRPr sz="800"/>
            </a:lvl5pPr>
            <a:lvl6pPr marL="1958340" indent="0">
              <a:buNone/>
              <a:defRPr sz="800"/>
            </a:lvl6pPr>
            <a:lvl7pPr marL="2350135" indent="0">
              <a:buNone/>
              <a:defRPr sz="800"/>
            </a:lvl7pPr>
            <a:lvl8pPr marL="2741930" indent="0">
              <a:buNone/>
              <a:defRPr sz="800"/>
            </a:lvl8pPr>
            <a:lvl9pPr marL="313372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452" y="4800600"/>
            <a:ext cx="7317695" cy="56741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1452" y="612321"/>
            <a:ext cx="7317695" cy="4114800"/>
          </a:xfrm>
        </p:spPr>
        <p:txBody>
          <a:bodyPr/>
          <a:lstStyle>
            <a:lvl1pPr marL="0" indent="0">
              <a:buNone/>
              <a:defRPr sz="2700"/>
            </a:lvl1pPr>
            <a:lvl2pPr marL="391795" indent="0">
              <a:buNone/>
              <a:defRPr sz="2400"/>
            </a:lvl2pPr>
            <a:lvl3pPr marL="783590" indent="0">
              <a:buNone/>
              <a:defRPr sz="2100"/>
            </a:lvl3pPr>
            <a:lvl4pPr marL="1175385" indent="0">
              <a:buNone/>
              <a:defRPr sz="1700"/>
            </a:lvl4pPr>
            <a:lvl5pPr marL="1566545" indent="0">
              <a:buNone/>
              <a:defRPr sz="1700"/>
            </a:lvl5pPr>
            <a:lvl6pPr marL="1958340" indent="0">
              <a:buNone/>
              <a:defRPr sz="1700"/>
            </a:lvl6pPr>
            <a:lvl7pPr marL="2350135" indent="0">
              <a:buNone/>
              <a:defRPr sz="1700"/>
            </a:lvl7pPr>
            <a:lvl8pPr marL="2741930" indent="0">
              <a:buNone/>
              <a:defRPr sz="1700"/>
            </a:lvl8pPr>
            <a:lvl9pPr marL="3133725" indent="0">
              <a:buNone/>
              <a:defRPr sz="17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1452" y="5368018"/>
            <a:ext cx="7317695" cy="804182"/>
          </a:xfrm>
        </p:spPr>
        <p:txBody>
          <a:bodyPr/>
          <a:lstStyle>
            <a:lvl1pPr marL="0" indent="0">
              <a:buNone/>
              <a:defRPr sz="1200"/>
            </a:lvl1pPr>
            <a:lvl2pPr marL="391795" indent="0">
              <a:buNone/>
              <a:defRPr sz="1000"/>
            </a:lvl2pPr>
            <a:lvl3pPr marL="783590" indent="0">
              <a:buNone/>
              <a:defRPr sz="900"/>
            </a:lvl3pPr>
            <a:lvl4pPr marL="1175385" indent="0">
              <a:buNone/>
              <a:defRPr sz="800"/>
            </a:lvl4pPr>
            <a:lvl5pPr marL="1566545" indent="0">
              <a:buNone/>
              <a:defRPr sz="800"/>
            </a:lvl5pPr>
            <a:lvl6pPr marL="1958340" indent="0">
              <a:buNone/>
              <a:defRPr sz="800"/>
            </a:lvl6pPr>
            <a:lvl7pPr marL="2350135" indent="0">
              <a:buNone/>
              <a:defRPr sz="800"/>
            </a:lvl7pPr>
            <a:lvl8pPr marL="2741930" indent="0">
              <a:buNone/>
              <a:defRPr sz="800"/>
            </a:lvl8pPr>
            <a:lvl9pPr marL="3133725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98088" y="0"/>
            <a:ext cx="2689022" cy="612593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1021" y="0"/>
            <a:ext cx="7892877" cy="612593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021" y="0"/>
            <a:ext cx="10756085" cy="5891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31021" y="1600200"/>
            <a:ext cx="10756085" cy="4525736"/>
          </a:xfrm>
        </p:spPr>
        <p:txBody>
          <a:bodyPr/>
          <a:lstStyle/>
          <a:p>
            <a:pPr lvl="0"/>
            <a:endParaRPr lang="zh-CN" altLang="en-US" noProof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021" y="0"/>
            <a:ext cx="10756085" cy="5891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1021" y="1600200"/>
            <a:ext cx="5290949" cy="45257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6158" y="1600200"/>
            <a:ext cx="5290949" cy="45257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1021" y="0"/>
            <a:ext cx="10756085" cy="61259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021" y="0"/>
            <a:ext cx="10756085" cy="5891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1021" y="1600200"/>
            <a:ext cx="5290949" cy="452573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96158" y="1600200"/>
            <a:ext cx="5290949" cy="219755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96158" y="3928386"/>
            <a:ext cx="5290949" cy="219755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>
            <a:fillRect/>
          </a:stretch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10" name="L 形 10"/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>
            <a:fillRect/>
          </a:stretch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1D1D1A"/>
              </a:solidFill>
            </a:endParaRP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>
              <a:solidFill>
                <a:srgbClr val="666666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9224" y="2"/>
            <a:ext cx="10757900" cy="5891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4548" tIns="47295" rIns="94548" bIns="47295" numCol="1" anchor="ctr" anchorCtr="0" compatLnSpc="1"/>
          <a:lstStyle>
            <a:lvl1pPr marL="459105" indent="-459105" algn="l" defTabSz="791210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3500" b="1" dirty="0">
                <a:solidFill>
                  <a:srgbClr val="990000"/>
                </a:solidFill>
                <a:latin typeface="+mj-lt"/>
                <a:ea typeface="黑体" panose="02010609060101010101" pitchFamily="2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29224" y="1600208"/>
            <a:ext cx="10757900" cy="45257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640467F7-41B5-4243-A5D3-0E53E7BA0D69}" type="datetimeFigureOut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5B6C3182-C22C-4E00-9201-5CDE3F1CD5B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="1" baseline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414" y="296412"/>
            <a:ext cx="10442348" cy="871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4798" y="6489703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zh-CN">
                <a:solidFill>
                  <a:srgbClr val="000000"/>
                </a:solidFill>
                <a:ea typeface="宋体" panose="02010600030101010101" pitchFamily="2" charset="-122"/>
              </a:rPr>
              <a:t>Page </a:t>
            </a:r>
            <a:fld id="{315AE751-37DC-403B-A434-6DA052D8965D}" type="slidenum">
              <a:rPr lang="de-DE" altLang="zh-CN" smtClean="0">
                <a:solidFill>
                  <a:srgbClr val="000000"/>
                </a:solidFill>
                <a:ea typeface="宋体" panose="02010600030101010101" pitchFamily="2" charset="-122"/>
              </a:rPr>
            </a:fld>
            <a:endParaRPr lang="en-GB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840" y="355917"/>
            <a:ext cx="10003732" cy="63196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1218565" rtl="0" eaLnBrk="1" latinLnBrk="0" hangingPunct="1">
              <a:spcBef>
                <a:spcPct val="0"/>
              </a:spcBef>
              <a:buNone/>
              <a:defRPr lang="zh-CN" altLang="en-US" sz="2800" b="1" kern="1200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209644"/>
            <a:ext cx="10740640" cy="665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1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3" y="151287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6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650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6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650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6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6500" algn="ctr"/>
              </a:tabLst>
              <a:defRPr sz="1295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145" indent="-170815">
              <a:buFont typeface="Arial" panose="020B0604020202020204" pitchFamily="34" charset="0"/>
              <a:buChar char="•"/>
              <a:tabLst>
                <a:tab pos="1207135" algn="ctr"/>
              </a:tabLst>
              <a:defRPr sz="1295" baseline="0"/>
            </a:lvl4pPr>
            <a:lvl5pPr marL="525145" indent="-170815">
              <a:buFont typeface="Arial" panose="020B0604020202020204" pitchFamily="34" charset="0"/>
              <a:buChar char="•"/>
              <a:tabLst>
                <a:tab pos="1207135" algn="ctr"/>
              </a:tabLst>
              <a:defRPr sz="1295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6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50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6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50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68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650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9" y="456144"/>
            <a:ext cx="10785493" cy="644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795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defTabSz="1216660">
              <a:spcBef>
                <a:spcPct val="0"/>
              </a:spcBef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057" y="44452"/>
            <a:ext cx="10756868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0068" y="1600209"/>
            <a:ext cx="5276794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310141" y="1600220"/>
            <a:ext cx="5276794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310141" y="3938628"/>
            <a:ext cx="5276794" cy="21875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4658348" y="6256500"/>
            <a:ext cx="1628988" cy="60152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 altLang="zh-CN">
              <a:solidFill>
                <a:srgbClr val="000000"/>
              </a:solidFill>
            </a:endParaRPr>
          </a:p>
          <a:p>
            <a:r>
              <a:rPr lang="de-DE" altLang="zh-CN">
                <a:solidFill>
                  <a:srgbClr val="000000"/>
                </a:solidFill>
              </a:rPr>
              <a:t>Page </a:t>
            </a:r>
            <a:fld id="{504B7E4E-40EA-40D8-944B-15BF1320ACB7}" type="slidenum">
              <a:rPr lang="de-DE" altLang="zh-CN">
                <a:solidFill>
                  <a:srgbClr val="000000"/>
                </a:solidFill>
              </a:rPr>
            </a:fld>
            <a:endParaRPr lang="en-GB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2855" y="6237532"/>
            <a:ext cx="1483104" cy="279014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6005" y="1940429"/>
            <a:ext cx="6522800" cy="114845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4275" y="900634"/>
            <a:ext cx="6586025" cy="8138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39" y="-99752"/>
            <a:ext cx="12235749" cy="69743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8DF5BFA9-1F32-4F0E-94AF-EAF36288E5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D05E7B15-08C0-4246-B800-64150361C4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8DF5BFA9-1F32-4F0E-94AF-EAF36288E5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D05E7B15-08C0-4246-B800-64150361C4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7927" y="325439"/>
            <a:ext cx="10180909" cy="871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7927" y="1628776"/>
            <a:ext cx="10180909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07527" y="2"/>
            <a:ext cx="11789236" cy="5889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3660162" y="6453360"/>
            <a:ext cx="2117418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>
                <a:solidFill>
                  <a:srgbClr val="1D1D1A"/>
                </a:solidFill>
              </a:rPr>
              <a:t>第</a:t>
            </a:r>
            <a:fld id="{942F2E85-8263-436B-B40E-159005A4AE3C}" type="slidenum">
              <a:rPr lang="zh-CN" altLang="en-US" smtClean="0">
                <a:solidFill>
                  <a:srgbClr val="1D1D1A"/>
                </a:solidFill>
              </a:rPr>
            </a:fld>
            <a:r>
              <a:rPr lang="zh-CN" altLang="en-US">
                <a:solidFill>
                  <a:srgbClr val="1D1D1A"/>
                </a:solidFill>
              </a:rPr>
              <a:t>页，共</a:t>
            </a:r>
            <a:r>
              <a:rPr lang="en-US" altLang="zh-CN">
                <a:solidFill>
                  <a:srgbClr val="1D1D1A"/>
                </a:solidFill>
              </a:rPr>
              <a:t>X</a:t>
            </a:r>
            <a:r>
              <a:rPr lang="zh-CN" altLang="en-US">
                <a:solidFill>
                  <a:srgbClr val="1D1D1A"/>
                </a:solidFill>
              </a:rPr>
              <a:t>页</a:t>
            </a:r>
            <a:endParaRPr lang="zh-CN" altLang="en-US" dirty="0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7928" y="325441"/>
            <a:ext cx="10180909" cy="871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7928" y="1628778"/>
            <a:ext cx="10180909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B2F6A3C9-51CB-4978-BEDB-07B7E7077A04}" type="datetimeFigureOut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F92816FE-9E88-462A-84DC-DE997B52E32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30953" y="165101"/>
            <a:ext cx="11334859" cy="1056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Headline in Arial bold 40 point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30952" y="1500854"/>
            <a:ext cx="11347031" cy="4800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aseline="0">
                <a:solidFill>
                  <a:schemeClr val="tx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bold 18-32 point 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4310" y="84733"/>
            <a:ext cx="11165421" cy="8001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4310" y="993043"/>
            <a:ext cx="11165421" cy="5352281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17657" y="165102"/>
            <a:ext cx="11161453" cy="888186"/>
          </a:xfrm>
          <a:prstGeom prst="rect">
            <a:avLst/>
          </a:prstGeom>
        </p:spPr>
        <p:txBody>
          <a:bodyPr lIns="91458" tIns="45729" rIns="91458" bIns="45729">
            <a:no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800" b="0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Headline in Arial Regular 36 point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Logo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10015806" y="5579009"/>
            <a:ext cx="1094117" cy="821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3" descr="2"/>
          <p:cNvPicPr>
            <a:picLocks noChangeAspect="1" noChangeArrowheads="1"/>
          </p:cNvPicPr>
          <p:nvPr userDrawn="1"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32" y="783772"/>
            <a:ext cx="1219494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4"/>
          <p:cNvSpPr txBox="1">
            <a:spLocks noChangeArrowheads="1"/>
          </p:cNvSpPr>
          <p:nvPr userDrawn="1"/>
        </p:nvSpPr>
        <p:spPr bwMode="auto">
          <a:xfrm>
            <a:off x="871034" y="326661"/>
            <a:ext cx="1844224" cy="4240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0869" tIns="45449" rIns="90869" bIns="45449"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60" dirty="0">
                <a:solidFill>
                  <a:srgbClr val="666666"/>
                </a:solidFill>
                <a:latin typeface="FrutigerNext LT Regular" pitchFamily="34" charset="0"/>
                <a:ea typeface="MS PGothic" panose="020B0600070205080204" pitchFamily="34" charset="-128"/>
              </a:rPr>
              <a:t>22. Oct. 2008</a:t>
            </a:r>
            <a:endParaRPr lang="en-US" altLang="zh-CN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 userDrawn="1"/>
        </p:nvSpPr>
        <p:spPr bwMode="auto">
          <a:xfrm>
            <a:off x="870941" y="6206222"/>
            <a:ext cx="3095849" cy="3069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0869" tIns="45449" rIns="90869" bIns="45449"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FrutigerNext LT Bold" charset="0"/>
                <a:ea typeface="MS PGothic" panose="020B0600070205080204" pitchFamily="34" charset="-128"/>
              </a:rPr>
              <a:t>HUAWEI TECHNOLOGIES Co., Ltd.</a:t>
            </a:r>
            <a:endParaRPr lang="en-US" altLang="zh-CN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6" name="Text Box 20"/>
          <p:cNvSpPr txBox="1">
            <a:spLocks noChangeArrowheads="1"/>
          </p:cNvSpPr>
          <p:nvPr userDrawn="1"/>
        </p:nvSpPr>
        <p:spPr bwMode="auto">
          <a:xfrm>
            <a:off x="9665645" y="3984178"/>
            <a:ext cx="2006786" cy="32657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106073" tIns="53035" rIns="106073" bIns="53035"/>
          <a:lstStyle/>
          <a:p>
            <a:pPr algn="ctr" defTabSz="1097280"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b="1" dirty="0" err="1">
                <a:solidFill>
                  <a:prstClr val="white"/>
                </a:solidFill>
                <a:latin typeface="FrutigerNext LT Medium" pitchFamily="34" charset="0"/>
              </a:rPr>
              <a:t>www.huawei.com</a:t>
            </a:r>
            <a:endParaRPr lang="en-US" altLang="zh-CN" sz="1000" b="1" dirty="0">
              <a:solidFill>
                <a:prstClr val="white"/>
              </a:solidFill>
              <a:latin typeface="FrutigerNext LT Medium" pitchFamily="34" charset="0"/>
            </a:endParaRPr>
          </a:p>
        </p:txBody>
      </p:sp>
      <p:sp>
        <p:nvSpPr>
          <p:cNvPr id="7" name="Rectangle 22"/>
          <p:cNvSpPr>
            <a:spLocks noChangeArrowheads="1"/>
          </p:cNvSpPr>
          <p:nvPr userDrawn="1"/>
        </p:nvSpPr>
        <p:spPr bwMode="auto">
          <a:xfrm>
            <a:off x="5604855" y="6206222"/>
            <a:ext cx="1941751" cy="30690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90869" tIns="45449" rIns="90869" bIns="45449"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FrutigerNext LT Bold" charset="0"/>
                <a:ea typeface="MS PGothic" panose="020B0600070205080204" pitchFamily="34" charset="-128"/>
              </a:rPr>
              <a:t>HUAWEI Confidential </a:t>
            </a:r>
            <a:endParaRPr lang="en-US" altLang="zh-CN" sz="1400" dirty="0">
              <a:solidFill>
                <a:srgbClr val="000000"/>
              </a:solidFill>
              <a:latin typeface="FrutigerNext LT Bold" charset="0"/>
              <a:ea typeface="MS PGothic" panose="020B0600070205080204" pitchFamily="34" charset="-128"/>
            </a:endParaRPr>
          </a:p>
        </p:txBody>
      </p:sp>
      <p:sp>
        <p:nvSpPr>
          <p:cNvPr id="8" name="Rectangle 23"/>
          <p:cNvSpPr>
            <a:spLocks noChangeArrowheads="1"/>
          </p:cNvSpPr>
          <p:nvPr userDrawn="1"/>
        </p:nvSpPr>
        <p:spPr bwMode="auto">
          <a:xfrm>
            <a:off x="8562487" y="326612"/>
            <a:ext cx="3392276" cy="424056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90869" tIns="45449" rIns="90869" bIns="45449"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160" dirty="0">
                <a:solidFill>
                  <a:srgbClr val="666666"/>
                </a:solidFill>
                <a:latin typeface="FrutigerNext LT Regular" pitchFamily="34" charset="0"/>
                <a:ea typeface="MS PGothic" panose="020B0600070205080204" pitchFamily="34" charset="-128"/>
              </a:rPr>
              <a:t>Security Level: Top Secret</a:t>
            </a:r>
            <a:endParaRPr lang="en-US" altLang="zh-CN" sz="2160" dirty="0">
              <a:solidFill>
                <a:srgbClr val="666666"/>
              </a:solidFill>
              <a:latin typeface="FrutigerNext LT Regular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250" y="979703"/>
            <a:ext cx="10757899" cy="5146240"/>
          </a:xfrm>
        </p:spPr>
        <p:txBody>
          <a:bodyPr/>
          <a:lstStyle>
            <a:lvl1pPr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Page </a:t>
            </a:r>
            <a:fld id="{D5E8E8DD-49BD-41DF-9BDF-0932466122C8}" type="slidenum">
              <a:rPr lang="de-DE">
                <a:solidFill>
                  <a:srgbClr val="000000"/>
                </a:solidFill>
              </a:rPr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250" y="63964"/>
            <a:ext cx="10757899" cy="7728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29250" y="979703"/>
            <a:ext cx="10757899" cy="514624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Page </a:t>
            </a:r>
            <a:fld id="{5A0ECBA4-5B02-4912-B865-6DBC482ABB2B}" type="slidenum">
              <a:rPr lang="de-DE">
                <a:solidFill>
                  <a:srgbClr val="000000"/>
                </a:solidFill>
              </a:rPr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9218" y="1600208"/>
            <a:ext cx="5290949" cy="452573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4343" y="1600208"/>
            <a:ext cx="5292764" cy="4525736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srgbClr val="000000"/>
              </a:solidFill>
            </a:endParaRPr>
          </a:p>
          <a:p>
            <a:pPr>
              <a:defRPr/>
            </a:pPr>
            <a:r>
              <a:rPr lang="de-DE">
                <a:solidFill>
                  <a:srgbClr val="000000"/>
                </a:solidFill>
              </a:rPr>
              <a:t>Page </a:t>
            </a:r>
            <a:fld id="{70F9AE08-77EF-494B-BAD3-04AA51621AF9}" type="slidenum">
              <a:rPr lang="de-DE">
                <a:solidFill>
                  <a:srgbClr val="000000"/>
                </a:solidFill>
              </a:rPr>
            </a:fld>
            <a:endParaRPr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" y="1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3" y="2130562"/>
            <a:ext cx="701032" cy="717937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97280"/>
            <a:endParaRPr kumimoji="1" lang="zh-CN" altLang="en-US" sz="90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8" y="907094"/>
            <a:ext cx="6559809" cy="690256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3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>
            <a:fillRect/>
          </a:stretch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61" name="对象 1" hidden="1"/>
          <p:cNvGraphicFramePr/>
          <p:nvPr userDrawn="1">
            <p:custDataLst>
              <p:tags r:id="rId2"/>
            </p:custDataLst>
          </p:nvPr>
        </p:nvGraphicFramePr>
        <p:xfrm>
          <a:off x="2121" y="2123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8" name="think-cell Slide" r:id="rId3" imgW="5715" imgH="5715" progId="TCLayout.ActiveDocument.1">
                  <p:embed/>
                </p:oleObj>
              </mc:Choice>
              <mc:Fallback>
                <p:oleObj name="think-cell Slide" r:id="rId3" imgW="5715" imgH="5715" progId="TCLayout.ActiveDocument.1">
                  <p:embed/>
                  <p:pic>
                    <p:nvPicPr>
                      <p:cNvPr id="0" name="图片 3677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1" y="2123"/>
                        <a:ext cx="2116" cy="21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4260" y="284388"/>
            <a:ext cx="10900801" cy="630000"/>
          </a:xfrm>
          <a:prstGeom prst="rect">
            <a:avLst/>
          </a:prstGeom>
        </p:spPr>
        <p:txBody>
          <a:bodyPr lIns="68400" tIns="36000" rIns="68400" bIns="36000" anchor="ctr" anchorCtr="0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lang="en-US" sz="3195" b="1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+mj-cs"/>
              </a:defRPr>
            </a:lvl1pPr>
            <a:lvl2pPr marL="593090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79905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6720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3535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07487" y="1402065"/>
            <a:ext cx="3921035" cy="85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80"/>
            <a:r>
              <a:rPr lang="en-US" sz="4940" dirty="0">
                <a:solidFill>
                  <a:prstClr val="black"/>
                </a:solidFill>
              </a:rPr>
              <a:t>Thank you.</a:t>
            </a:r>
            <a:endParaRPr lang="en-US" sz="4940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070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 sz="1800" baseline="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446405" marR="0" indent="-285750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135" algn="ctr"/>
              </a:tabLst>
              <a:defRPr sz="1600" baseline="0">
                <a:latin typeface="+mn-lt"/>
                <a:ea typeface="微软雅黑" panose="020B0503020204020204" pitchFamily="34" charset="-122"/>
              </a:defRPr>
            </a:lvl2pPr>
            <a:lvl3pPr marL="1097915" marR="0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135" algn="ctr"/>
              </a:tabLst>
              <a:defRPr sz="1300" baseline="0">
                <a:latin typeface="+mn-lt"/>
                <a:ea typeface="微软雅黑" panose="020B0503020204020204" pitchFamily="34" charset="-122"/>
              </a:defRPr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en-US" dirty="0"/>
              <a:t>Click to edit Master text style</a:t>
            </a:r>
            <a:endParaRPr lang="en-US" dirty="0"/>
          </a:p>
          <a:p>
            <a:pPr marL="328930" marR="0" lvl="1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en-US" dirty="0"/>
              <a:t>Click to edit Master text style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r>
              <a:rPr lang="en-US" dirty="0"/>
              <a:t>Click to edit Master text style</a:t>
            </a:r>
            <a:endParaRPr lang="en-US" dirty="0"/>
          </a:p>
          <a:p>
            <a:pPr marL="1097915" marR="0" lvl="2" indent="-168275" algn="l" defTabSz="11874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135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30953" y="165101"/>
            <a:ext cx="11334859" cy="1056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Headline in Arial bold 40 point</a:t>
            </a:r>
            <a:endParaRPr lang="en-US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30952" y="1500854"/>
            <a:ext cx="11347031" cy="48000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 baseline="0">
                <a:solidFill>
                  <a:schemeClr val="tx1"/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Copy text in Arial bold 18-32 point 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3620" y="1843088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750" indent="-398780">
              <a:lnSpc>
                <a:spcPct val="70000"/>
              </a:lnSpc>
              <a:buFont typeface="+mj-lt"/>
              <a:buAutoNum type="arabicPeriod"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12750" indent="-398780">
              <a:buFont typeface="+mj-lt"/>
              <a:buAutoNum type="arabicPeriod"/>
              <a:defRPr/>
            </a:lvl2pPr>
            <a:lvl3pPr marL="13970" indent="0">
              <a:buFont typeface="+mj-lt"/>
              <a:buNone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970" indent="0">
              <a:buFont typeface="+mj-lt"/>
              <a:buNone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970" indent="0">
              <a:buFont typeface="+mj-lt"/>
              <a:buNone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/>
          <p:cNvCxnSpPr/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/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prstClr val="black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endParaRPr kumimoji="1" lang="zh-CN" altLang="en-US" sz="3600" dirty="0">
              <a:solidFill>
                <a:prstClr val="black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2985" indent="0" algn="ctr">
              <a:buNone/>
              <a:defRPr sz="2080"/>
            </a:lvl7pPr>
            <a:lvl8pPr marL="4156710" indent="0" algn="ctr">
              <a:buNone/>
              <a:defRPr sz="2080"/>
            </a:lvl8pPr>
            <a:lvl9pPr marL="475043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325" y="456134"/>
            <a:ext cx="11078112" cy="532008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800" b="1" baseline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430" y="352485"/>
            <a:ext cx="10442349" cy="468548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0048" rIns="80098" bIns="40048" numCol="1" anchor="t" anchorCtr="0" compatLnSpc="1">
            <a:spAutoFit/>
          </a:bodyPr>
          <a:lstStyle>
            <a:lvl1pPr>
              <a:defRPr lang="zh-CN" altLang="en-US" sz="2800" kern="1200" dirty="0"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advClick="0" advTm="8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>
            <a:fillRect/>
          </a:stretch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#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 userDrawn="1"/>
        </p:nvGrpSpPr>
        <p:grpSpPr>
          <a:xfrm>
            <a:off x="0" y="474074"/>
            <a:ext cx="1053335" cy="508968"/>
            <a:chOff x="0" y="474074"/>
            <a:chExt cx="1052924" cy="508968"/>
          </a:xfrm>
        </p:grpSpPr>
        <p:sp>
          <p:nvSpPr>
            <p:cNvPr id="14" name="Freeform 9"/>
            <p:cNvSpPr/>
            <p:nvPr userDrawn="1"/>
          </p:nvSpPr>
          <p:spPr bwMode="auto">
            <a:xfrm>
              <a:off x="0" y="474074"/>
              <a:ext cx="952849" cy="508968"/>
            </a:xfrm>
            <a:custGeom>
              <a:avLst/>
              <a:gdLst/>
              <a:ahLst/>
              <a:cxnLst/>
              <a:rect l="l" t="t" r="r" b="b"/>
              <a:pathLst>
                <a:path w="952849" h="508968">
                  <a:moveTo>
                    <a:pt x="0" y="0"/>
                  </a:moveTo>
                  <a:lnTo>
                    <a:pt x="776637" y="0"/>
                  </a:lnTo>
                  <a:lnTo>
                    <a:pt x="952849" y="256033"/>
                  </a:lnTo>
                  <a:lnTo>
                    <a:pt x="776637" y="508968"/>
                  </a:lnTo>
                  <a:lnTo>
                    <a:pt x="0" y="508968"/>
                  </a:lnTo>
                  <a:close/>
                </a:path>
              </a:pathLst>
            </a:custGeom>
            <a:solidFill>
              <a:srgbClr val="C7000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Freeform 11"/>
            <p:cNvSpPr/>
            <p:nvPr userDrawn="1"/>
          </p:nvSpPr>
          <p:spPr bwMode="auto">
            <a:xfrm>
              <a:off x="819561" y="474074"/>
              <a:ext cx="233363" cy="508968"/>
            </a:xfrm>
            <a:custGeom>
              <a:avLst/>
              <a:gdLst>
                <a:gd name="T0" fmla="*/ 33 w 147"/>
                <a:gd name="T1" fmla="*/ 0 h 493"/>
                <a:gd name="T2" fmla="*/ 0 w 147"/>
                <a:gd name="T3" fmla="*/ 0 h 493"/>
                <a:gd name="T4" fmla="*/ 114 w 147"/>
                <a:gd name="T5" fmla="*/ 248 h 493"/>
                <a:gd name="T6" fmla="*/ 0 w 147"/>
                <a:gd name="T7" fmla="*/ 493 h 493"/>
                <a:gd name="T8" fmla="*/ 33 w 147"/>
                <a:gd name="T9" fmla="*/ 493 h 493"/>
                <a:gd name="T10" fmla="*/ 147 w 147"/>
                <a:gd name="T11" fmla="*/ 248 h 493"/>
                <a:gd name="T12" fmla="*/ 33 w 147"/>
                <a:gd name="T13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493">
                  <a:moveTo>
                    <a:pt x="33" y="0"/>
                  </a:moveTo>
                  <a:lnTo>
                    <a:pt x="0" y="0"/>
                  </a:lnTo>
                  <a:lnTo>
                    <a:pt x="114" y="248"/>
                  </a:lnTo>
                  <a:lnTo>
                    <a:pt x="0" y="493"/>
                  </a:lnTo>
                  <a:lnTo>
                    <a:pt x="33" y="493"/>
                  </a:lnTo>
                  <a:lnTo>
                    <a:pt x="147" y="2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7000B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340076" y="532585"/>
              <a:ext cx="391328" cy="391948"/>
            </a:xfrm>
            <a:custGeom>
              <a:avLst/>
              <a:gdLst>
                <a:gd name="T0" fmla="*/ 1433 w 2867"/>
                <a:gd name="T1" fmla="*/ 0 h 2867"/>
                <a:gd name="T2" fmla="*/ 0 w 2867"/>
                <a:gd name="T3" fmla="*/ 1433 h 2867"/>
                <a:gd name="T4" fmla="*/ 1433 w 2867"/>
                <a:gd name="T5" fmla="*/ 2867 h 2867"/>
                <a:gd name="T6" fmla="*/ 2867 w 2867"/>
                <a:gd name="T7" fmla="*/ 1433 h 2867"/>
                <a:gd name="T8" fmla="*/ 1433 w 2867"/>
                <a:gd name="T9" fmla="*/ 0 h 2867"/>
                <a:gd name="T10" fmla="*/ 1433 w 2867"/>
                <a:gd name="T11" fmla="*/ 2662 h 2867"/>
                <a:gd name="T12" fmla="*/ 205 w 2867"/>
                <a:gd name="T13" fmla="*/ 1433 h 2867"/>
                <a:gd name="T14" fmla="*/ 1433 w 2867"/>
                <a:gd name="T15" fmla="*/ 205 h 2867"/>
                <a:gd name="T16" fmla="*/ 2662 w 2867"/>
                <a:gd name="T17" fmla="*/ 1433 h 2867"/>
                <a:gd name="T18" fmla="*/ 1433 w 2867"/>
                <a:gd name="T19" fmla="*/ 2662 h 2867"/>
                <a:gd name="T20" fmla="*/ 2336 w 2867"/>
                <a:gd name="T21" fmla="*/ 2066 h 2867"/>
                <a:gd name="T22" fmla="*/ 523 w 2867"/>
                <a:gd name="T23" fmla="*/ 2066 h 2867"/>
                <a:gd name="T24" fmla="*/ 976 w 2867"/>
                <a:gd name="T25" fmla="*/ 1432 h 2867"/>
                <a:gd name="T26" fmla="*/ 1255 w 2867"/>
                <a:gd name="T27" fmla="*/ 1810 h 2867"/>
                <a:gd name="T28" fmla="*/ 1792 w 2867"/>
                <a:gd name="T29" fmla="*/ 1069 h 2867"/>
                <a:gd name="T30" fmla="*/ 2336 w 2867"/>
                <a:gd name="T31" fmla="*/ 2066 h 2867"/>
                <a:gd name="T32" fmla="*/ 704 w 2867"/>
                <a:gd name="T33" fmla="*/ 978 h 2867"/>
                <a:gd name="T34" fmla="*/ 886 w 2867"/>
                <a:gd name="T35" fmla="*/ 797 h 2867"/>
                <a:gd name="T36" fmla="*/ 1067 w 2867"/>
                <a:gd name="T37" fmla="*/ 978 h 2867"/>
                <a:gd name="T38" fmla="*/ 886 w 2867"/>
                <a:gd name="T39" fmla="*/ 1160 h 2867"/>
                <a:gd name="T40" fmla="*/ 704 w 2867"/>
                <a:gd name="T41" fmla="*/ 978 h 2867"/>
                <a:gd name="T42" fmla="*/ 704 w 2867"/>
                <a:gd name="T43" fmla="*/ 978 h 2867"/>
                <a:gd name="T44" fmla="*/ 704 w 2867"/>
                <a:gd name="T45" fmla="*/ 978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67" h="2867">
                  <a:moveTo>
                    <a:pt x="1433" y="0"/>
                  </a:moveTo>
                  <a:cubicBezTo>
                    <a:pt x="643" y="0"/>
                    <a:pt x="0" y="643"/>
                    <a:pt x="0" y="1433"/>
                  </a:cubicBezTo>
                  <a:cubicBezTo>
                    <a:pt x="0" y="2224"/>
                    <a:pt x="643" y="2867"/>
                    <a:pt x="1433" y="2867"/>
                  </a:cubicBezTo>
                  <a:cubicBezTo>
                    <a:pt x="2224" y="2867"/>
                    <a:pt x="2867" y="2224"/>
                    <a:pt x="2867" y="1433"/>
                  </a:cubicBezTo>
                  <a:cubicBezTo>
                    <a:pt x="2867" y="643"/>
                    <a:pt x="2224" y="0"/>
                    <a:pt x="1433" y="0"/>
                  </a:cubicBezTo>
                  <a:close/>
                  <a:moveTo>
                    <a:pt x="1433" y="2662"/>
                  </a:moveTo>
                  <a:cubicBezTo>
                    <a:pt x="756" y="2662"/>
                    <a:pt x="205" y="2111"/>
                    <a:pt x="205" y="1433"/>
                  </a:cubicBezTo>
                  <a:cubicBezTo>
                    <a:pt x="205" y="756"/>
                    <a:pt x="756" y="205"/>
                    <a:pt x="1433" y="205"/>
                  </a:cubicBezTo>
                  <a:cubicBezTo>
                    <a:pt x="2111" y="205"/>
                    <a:pt x="2662" y="756"/>
                    <a:pt x="2662" y="1433"/>
                  </a:cubicBezTo>
                  <a:cubicBezTo>
                    <a:pt x="2662" y="2111"/>
                    <a:pt x="2111" y="2662"/>
                    <a:pt x="1433" y="2662"/>
                  </a:cubicBezTo>
                  <a:close/>
                  <a:moveTo>
                    <a:pt x="2336" y="2066"/>
                  </a:moveTo>
                  <a:cubicBezTo>
                    <a:pt x="523" y="2066"/>
                    <a:pt x="523" y="2066"/>
                    <a:pt x="523" y="2066"/>
                  </a:cubicBezTo>
                  <a:cubicBezTo>
                    <a:pt x="976" y="1432"/>
                    <a:pt x="976" y="1432"/>
                    <a:pt x="976" y="1432"/>
                  </a:cubicBezTo>
                  <a:cubicBezTo>
                    <a:pt x="1255" y="1810"/>
                    <a:pt x="1255" y="1810"/>
                    <a:pt x="1255" y="1810"/>
                  </a:cubicBezTo>
                  <a:cubicBezTo>
                    <a:pt x="1792" y="1069"/>
                    <a:pt x="1792" y="1069"/>
                    <a:pt x="1792" y="1069"/>
                  </a:cubicBezTo>
                  <a:lnTo>
                    <a:pt x="2336" y="2066"/>
                  </a:lnTo>
                  <a:close/>
                  <a:moveTo>
                    <a:pt x="704" y="978"/>
                  </a:moveTo>
                  <a:cubicBezTo>
                    <a:pt x="704" y="878"/>
                    <a:pt x="786" y="797"/>
                    <a:pt x="886" y="797"/>
                  </a:cubicBezTo>
                  <a:cubicBezTo>
                    <a:pt x="986" y="797"/>
                    <a:pt x="1067" y="878"/>
                    <a:pt x="1067" y="978"/>
                  </a:cubicBezTo>
                  <a:cubicBezTo>
                    <a:pt x="1067" y="1079"/>
                    <a:pt x="986" y="1160"/>
                    <a:pt x="886" y="1160"/>
                  </a:cubicBezTo>
                  <a:cubicBezTo>
                    <a:pt x="786" y="1160"/>
                    <a:pt x="704" y="1079"/>
                    <a:pt x="704" y="978"/>
                  </a:cubicBezTo>
                  <a:close/>
                  <a:moveTo>
                    <a:pt x="704" y="978"/>
                  </a:moveTo>
                  <a:cubicBezTo>
                    <a:pt x="704" y="978"/>
                    <a:pt x="704" y="978"/>
                    <a:pt x="704" y="97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8DF5BFA9-1F32-4F0E-94AF-EAF36288E5C0}" type="datetimeFigureOut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D05E7B15-08C0-4246-B800-64150361C42A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6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8DF5BFA9-1F32-4F0E-94AF-EAF36288E5C0}" type="datetimeFigureOut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D05E7B15-08C0-4246-B800-64150361C42A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258" y="44452"/>
            <a:ext cx="10331250" cy="871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70294" y="1641478"/>
            <a:ext cx="5185741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59316" y="1641478"/>
            <a:ext cx="5187859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4800" y="653034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6A0C875E-D0B5-43CF-BFA5-FB1B22C0B7CC}" type="slidenum">
              <a:rPr lang="de-DE" altLang="zh-CN">
                <a:solidFill>
                  <a:srgbClr val="000000"/>
                </a:solidFill>
              </a:rPr>
            </a:fld>
            <a:endParaRPr lang="en-GB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527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8DF5BFA9-1F32-4F0E-94AF-EAF36288E5C0}" type="datetimeFigureOut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178" y="6356351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964" y="6356351"/>
            <a:ext cx="2744272" cy="365125"/>
          </a:xfrm>
          <a:prstGeom prst="rect">
            <a:avLst/>
          </a:prstGeom>
        </p:spPr>
        <p:txBody>
          <a:bodyPr/>
          <a:lstStyle/>
          <a:p>
            <a:fld id="{D05E7B15-08C0-4246-B800-64150361C42A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1" y="360012"/>
            <a:ext cx="11591855" cy="644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795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defTabSz="1216660">
              <a:spcBef>
                <a:spcPct val="0"/>
              </a:spcBef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257" y="44450"/>
            <a:ext cx="10331250" cy="8715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70293" y="1641475"/>
            <a:ext cx="10576879" cy="41941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4801" y="6489714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1D1D1A"/>
                </a:solidFill>
              </a:rPr>
              <a:t>Page </a:t>
            </a:r>
            <a:fld id="{4A6366CD-8FEB-403D-8474-6A47FC1BDF65}" type="slidenum">
              <a:rPr lang="de-DE" altLang="zh-CN">
                <a:solidFill>
                  <a:srgbClr val="1D1D1A"/>
                </a:solidFill>
              </a:rPr>
            </a:fld>
            <a:endParaRPr lang="en-GB" altLang="zh-CN">
              <a:solidFill>
                <a:srgbClr val="1D1D1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528" y="1155701"/>
            <a:ext cx="10519708" cy="4686300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5" name="标题 1"/>
          <p:cNvSpPr>
            <a:spLocks noGrp="1"/>
          </p:cNvSpPr>
          <p:nvPr>
            <p:ph type="ctrTitle"/>
          </p:nvPr>
        </p:nvSpPr>
        <p:spPr>
          <a:xfrm>
            <a:off x="4" y="1"/>
            <a:ext cx="12196762" cy="7598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257" y="44450"/>
            <a:ext cx="10331250" cy="871538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70293" y="1641475"/>
            <a:ext cx="10576879" cy="4194175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4801" y="6489714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1D1D1A"/>
                </a:solidFill>
              </a:rPr>
              <a:t>Page </a:t>
            </a:r>
            <a:fld id="{4A6366CD-8FEB-403D-8474-6A47FC1BDF65}" type="slidenum">
              <a:rPr lang="de-DE" altLang="zh-CN">
                <a:solidFill>
                  <a:srgbClr val="1D1D1A"/>
                </a:solidFill>
              </a:rPr>
            </a:fld>
            <a:endParaRPr lang="en-GB" altLang="zh-CN">
              <a:solidFill>
                <a:srgbClr val="1D1D1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  <a:endParaRPr lang="en-US" sz="4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>
            <a:fillRect/>
          </a:stretch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3588" y="6227190"/>
            <a:ext cx="1617170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0001" y="360012"/>
            <a:ext cx="11591855" cy="644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lang="en-US" sz="2795" b="1" dirty="0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lvl="0" defTabSz="1216660">
              <a:spcBef>
                <a:spcPct val="0"/>
              </a:spcBef>
            </a:pPr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（浅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200"/>
            </a:lvl1pPr>
          </a:lstStyle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838528" y="1829586"/>
            <a:ext cx="10519708" cy="4359458"/>
          </a:xfrm>
        </p:spPr>
        <p:txBody>
          <a:bodyPr>
            <a:normAutofit/>
          </a:bodyPr>
          <a:lstStyle>
            <a:lvl1pPr marL="457200" indent="-457200">
              <a:buAutoNum type="arabicPeriod"/>
              <a:defRPr sz="2200"/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  <a:p>
            <a:pPr lvl="0"/>
            <a:r>
              <a:rPr lang="zh-CN" altLang="en-US" dirty="0"/>
              <a:t>单击此处添加文本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33621" y="1843093"/>
            <a:ext cx="10122060" cy="3013725"/>
          </a:xfrm>
          <a:prstGeom prst="rect">
            <a:avLst/>
          </a:prstGeom>
        </p:spPr>
        <p:txBody>
          <a:bodyPr tIns="90000" bIns="90000"/>
          <a:lstStyle>
            <a:lvl1pPr marL="412750" indent="-398145">
              <a:lnSpc>
                <a:spcPct val="70000"/>
              </a:lnSpc>
              <a:buFont typeface="+mj-lt"/>
              <a:buAutoNum type="arabicPeriod"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12750" indent="-398145">
              <a:buFont typeface="+mj-lt"/>
              <a:buAutoNum type="arabicPeriod"/>
              <a:defRPr/>
            </a:lvl2pPr>
            <a:lvl3pPr marL="13970" indent="0">
              <a:buFont typeface="+mj-lt"/>
              <a:buNone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970" indent="0">
              <a:buFont typeface="+mj-lt"/>
              <a:buNone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3970" indent="0">
              <a:buFont typeface="+mj-lt"/>
              <a:buNone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cxnSp>
        <p:nvCxnSpPr>
          <p:cNvPr id="3" name="直线连接符 14"/>
          <p:cNvCxnSpPr/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文本框 16"/>
          <p:cNvSpPr txBox="1"/>
          <p:nvPr userDrawn="1"/>
        </p:nvSpPr>
        <p:spPr>
          <a:xfrm>
            <a:off x="918919" y="630376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endParaRPr kumimoji="1"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952" y="0"/>
            <a:ext cx="11568030" cy="11430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Trebuchet MS" panose="020B0603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258" y="44452"/>
            <a:ext cx="10331250" cy="8715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70294" y="1641478"/>
            <a:ext cx="5185741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59316" y="1641478"/>
            <a:ext cx="5187859" cy="4194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8484800" y="6530341"/>
            <a:ext cx="2797208" cy="45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6A0C875E-D0B5-43CF-BFA5-FB1B22C0B7CC}" type="slidenum">
              <a:rPr lang="de-DE" altLang="zh-CN">
                <a:solidFill>
                  <a:srgbClr val="000000"/>
                </a:solidFill>
              </a:rPr>
            </a:fld>
            <a:endParaRPr lang="en-GB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8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4" Type="http://schemas.openxmlformats.org/officeDocument/2006/relationships/theme" Target="../theme/theme10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Masters/_rels/slideMaster1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1.xml"/><Relationship Id="rId3" Type="http://schemas.openxmlformats.org/officeDocument/2006/relationships/image" Target="../media/image13.tiff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6.xml"/></Relationships>
</file>

<file path=ppt/slideMasters/_rels/slideMaster13.xml.rels><?xml version="1.0" encoding="UTF-8" standalone="yes"?>
<Relationships xmlns="http://schemas.openxmlformats.org/package/2006/relationships"><Relationship Id="rId4" Type="http://schemas.openxmlformats.org/officeDocument/2006/relationships/theme" Target="../theme/theme13.xml"/><Relationship Id="rId3" Type="http://schemas.openxmlformats.org/officeDocument/2006/relationships/image" Target="../media/image13.tiff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50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9.jpeg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0.xml"/><Relationship Id="rId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6.xml"/><Relationship Id="rId20" Type="http://schemas.openxmlformats.org/officeDocument/2006/relationships/theme" Target="../theme/theme17.xml"/><Relationship Id="rId2" Type="http://schemas.openxmlformats.org/officeDocument/2006/relationships/slideLayout" Target="../slideLayouts/slideLayout55.xml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5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tiff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0" Type="http://schemas.openxmlformats.org/officeDocument/2006/relationships/theme" Target="../theme/theme18.xml"/><Relationship Id="rId1" Type="http://schemas.openxmlformats.org/officeDocument/2006/relationships/slideLayout" Target="../slideLayouts/slideLayout71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theme" Target="../theme/theme19.xml"/><Relationship Id="rId8" Type="http://schemas.openxmlformats.org/officeDocument/2006/relationships/image" Target="../media/image13.tiff"/><Relationship Id="rId7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86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9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8" Type="http://schemas.openxmlformats.org/officeDocument/2006/relationships/theme" Target="../theme/theme5.xml"/><Relationship Id="rId17" Type="http://schemas.openxmlformats.org/officeDocument/2006/relationships/image" Target="../media/image12.png"/><Relationship Id="rId16" Type="http://schemas.openxmlformats.org/officeDocument/2006/relationships/image" Target="../media/image11.png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7" Type="http://schemas.openxmlformats.org/officeDocument/2006/relationships/theme" Target="../theme/theme7.xml"/><Relationship Id="rId6" Type="http://schemas.openxmlformats.org/officeDocument/2006/relationships/image" Target="../media/image9.jpeg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image" Target="../media/image13.tiff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image" Target="../media/image13.tiff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0"/>
            <a:ext cx="2256665" cy="4935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40188"/>
            <a:ext cx="10807430" cy="17178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7" y="6152773"/>
            <a:ext cx="1054933" cy="4050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9250" y="63964"/>
            <a:ext cx="10757899" cy="772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927" tIns="45478" rIns="90927" bIns="45478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9250" y="1600208"/>
            <a:ext cx="10757899" cy="452573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927" tIns="45478" rIns="90927" bIns="45478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028" name="Picture 7" descr="7"/>
          <p:cNvPicPr>
            <a:picLocks noChangeAspect="1" noChangeArrowheads="1"/>
          </p:cNvPicPr>
          <p:nvPr/>
        </p:nvPicPr>
        <p:blipFill>
          <a:blip r:embed="rId18" cstate="email"/>
          <a:srcRect/>
          <a:stretch>
            <a:fillRect/>
          </a:stretch>
        </p:blipFill>
        <p:spPr bwMode="auto">
          <a:xfrm>
            <a:off x="13" y="6221189"/>
            <a:ext cx="12194949" cy="63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870936" y="6466119"/>
            <a:ext cx="3095863" cy="306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0876" tIns="45457" rIns="90876" bIns="45457">
            <a:spAutoFit/>
          </a:bodyPr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000000"/>
                </a:solidFill>
                <a:latin typeface="FrutigerNext LT Bold" charset="0"/>
                <a:ea typeface="MS PGothic" panose="020B0600070205080204" pitchFamily="34" charset="-128"/>
              </a:rPr>
              <a:t>HUAWEI TECHNOLOGIES Co., Ltd.</a:t>
            </a:r>
            <a:endParaRPr lang="en-US" altLang="zh-CN" sz="2400" dirty="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38921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909252" y="6400805"/>
            <a:ext cx="1409831" cy="11021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eaLnBrk="0" hangingPunct="0">
              <a:lnSpc>
                <a:spcPct val="85000"/>
              </a:lnSpc>
              <a:defRPr sz="1300">
                <a:latin typeface="FrutigerNext LT Medium" pitchFamily="34" charset="0"/>
                <a:ea typeface="MS PGothic" panose="020B0600070205080204" pitchFamily="34" charset="-128"/>
              </a:defRPr>
            </a:lvl1pPr>
          </a:lstStyle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endParaRPr lang="de-DE">
              <a:solidFill>
                <a:srgbClr val="000000"/>
              </a:solidFill>
            </a:endParaRPr>
          </a:p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>
                <a:solidFill>
                  <a:srgbClr val="000000"/>
                </a:solidFill>
              </a:rPr>
              <a:t>Page </a:t>
            </a:r>
            <a:fld id="{E59CB31B-8858-43E0-971B-1109BA1722F8}" type="slidenum">
              <a:rPr lang="de-DE" smtClean="0">
                <a:solidFill>
                  <a:srgbClr val="000000"/>
                </a:solidFill>
              </a:rPr>
            </a:fld>
            <a:endParaRPr lang="en-GB">
              <a:solidFill>
                <a:srgbClr val="000000"/>
              </a:solidFill>
            </a:endParaRPr>
          </a:p>
        </p:txBody>
      </p:sp>
      <p:pic>
        <p:nvPicPr>
          <p:cNvPr id="1031" name="Picture 10" descr="8"/>
          <p:cNvPicPr>
            <a:picLocks noChangeAspect="1" noChangeArrowheads="1"/>
          </p:cNvPicPr>
          <p:nvPr/>
        </p:nvPicPr>
        <p:blipFill>
          <a:blip r:embed="rId19" cstate="email"/>
          <a:srcRect/>
          <a:stretch>
            <a:fillRect/>
          </a:stretch>
        </p:blipFill>
        <p:spPr bwMode="auto">
          <a:xfrm>
            <a:off x="10015832" y="6400907"/>
            <a:ext cx="1747322" cy="310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13" y="8"/>
            <a:ext cx="12194949" cy="836840"/>
          </a:xfrm>
          <a:prstGeom prst="rect">
            <a:avLst/>
          </a:prstGeom>
          <a:gradFill rotWithShape="1">
            <a:gsLst>
              <a:gs pos="0">
                <a:srgbClr val="E0E0E0"/>
              </a:gs>
              <a:gs pos="50000">
                <a:srgbClr val="E0E0E0">
                  <a:gamma/>
                  <a:tint val="0"/>
                  <a:invGamma/>
                </a:srgbClr>
              </a:gs>
              <a:gs pos="100000">
                <a:srgbClr val="E0E0E0"/>
              </a:gs>
            </a:gsLst>
            <a:lin ang="2700000" scaled="1"/>
          </a:gradFill>
          <a:ln w="9525">
            <a:noFill/>
            <a:miter lim="800000"/>
          </a:ln>
          <a:effectLst/>
        </p:spPr>
        <p:txBody>
          <a:bodyPr wrap="none" lIns="91062" tIns="45541" rIns="91062" bIns="45541" anchor="ctr"/>
          <a:lstStyle/>
          <a:p>
            <a:pPr defTabSz="10972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FrutigerNext LT BlackCn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5295"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0590"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65885"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1180" algn="l" rtl="0" fontAlgn="base">
        <a:spcBef>
          <a:spcPct val="0"/>
        </a:spcBef>
        <a:spcAft>
          <a:spcPct val="0"/>
        </a:spcAft>
        <a:defRPr sz="35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0995" indent="-34099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•"/>
        <a:defRPr sz="2300" b="1">
          <a:solidFill>
            <a:schemeClr val="tx1"/>
          </a:solidFill>
          <a:latin typeface="+mn-lt"/>
          <a:ea typeface="+mn-ea"/>
          <a:cs typeface="+mn-cs"/>
        </a:defRPr>
      </a:lvl1pPr>
      <a:lvl2pPr marL="738505" indent="-28384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2300">
          <a:solidFill>
            <a:schemeClr val="tx1"/>
          </a:solidFill>
          <a:latin typeface="+mn-lt"/>
          <a:ea typeface="华文细黑" pitchFamily="2" charset="-122"/>
        </a:defRPr>
      </a:lvl2pPr>
      <a:lvl3pPr marL="1137920" indent="-22669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  <a:ea typeface="华文细黑" pitchFamily="2" charset="-122"/>
        </a:defRPr>
      </a:lvl3pPr>
      <a:lvl4pPr marL="1593215" indent="-22796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2300">
          <a:solidFill>
            <a:schemeClr val="tx1"/>
          </a:solidFill>
          <a:latin typeface="+mn-lt"/>
          <a:ea typeface="华文细黑" pitchFamily="2" charset="-122"/>
        </a:defRPr>
      </a:lvl4pPr>
      <a:lvl5pPr marL="2046605" indent="-22479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»"/>
        <a:defRPr sz="2300">
          <a:solidFill>
            <a:schemeClr val="tx1"/>
          </a:solidFill>
          <a:latin typeface="+mn-lt"/>
          <a:ea typeface="华文细黑" pitchFamily="2" charset="-122"/>
        </a:defRPr>
      </a:lvl5pPr>
      <a:lvl6pPr marL="2502535" indent="-226060" algn="l" rtl="0" fontAlgn="base">
        <a:lnSpc>
          <a:spcPct val="14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华文细黑" pitchFamily="2" charset="-122"/>
        </a:defRPr>
      </a:lvl6pPr>
      <a:lvl7pPr marL="2957830" indent="-226060" algn="l" rtl="0" fontAlgn="base">
        <a:lnSpc>
          <a:spcPct val="14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华文细黑" pitchFamily="2" charset="-122"/>
        </a:defRPr>
      </a:lvl7pPr>
      <a:lvl8pPr marL="3413125" indent="-226060" algn="l" rtl="0" fontAlgn="base">
        <a:lnSpc>
          <a:spcPct val="14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华文细黑" pitchFamily="2" charset="-122"/>
        </a:defRPr>
      </a:lvl8pPr>
      <a:lvl9pPr marL="3868420" indent="-226060" algn="l" rtl="0" fontAlgn="base">
        <a:lnSpc>
          <a:spcPct val="14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n-lt"/>
          <a:ea typeface="华文细黑" pitchFamily="2" charset="-122"/>
        </a:defRPr>
      </a:lvl9pPr>
    </p:bodyStyle>
    <p:otherStyle>
      <a:defPPr>
        <a:defRPr lang="en-US"/>
      </a:defPPr>
      <a:lvl1pPr marL="0" algn="l" defTabSz="9105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95" algn="l" defTabSz="9105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90" algn="l" defTabSz="9105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85" algn="l" defTabSz="9105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180" algn="l" defTabSz="9105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475" algn="l" defTabSz="9105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770" algn="l" defTabSz="9105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7065" algn="l" defTabSz="9105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360" algn="l" defTabSz="9105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681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7180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7180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7180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0810" indent="-297180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4535" indent="-297180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7180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1985" indent="-297180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5710" indent="-297180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681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681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7990" algn="l" defTabSz="118681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681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4805" algn="l" defTabSz="118681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48530" algn="l" defTabSz="118681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b="0" baseline="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chemeClr val="tx2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chemeClr val="bg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5" name="Text Placeholder 1"/>
          <p:cNvSpPr txBox="1"/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baseline="0" dirty="0">
              <a:solidFill>
                <a:srgbClr val="1D1D1B"/>
              </a:solidFill>
              <a:latin typeface="+mn-lt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/>
          <p:cNvSpPr txBox="1"/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Subtitle 6"/>
          <p:cNvSpPr txBox="1"/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None/>
        <a:defRPr sz="1820" kern="120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9372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indent="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6168" y="2"/>
            <a:ext cx="11344430" cy="588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8322" tIns="39160" rIns="78322" bIns="3916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057" y="1600202"/>
            <a:ext cx="10756868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78322" tIns="39160" rIns="78322" bIns="3916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14340" name="Picture 7" descr="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" y="6221415"/>
            <a:ext cx="12194646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870291" y="6453361"/>
            <a:ext cx="2303904" cy="23298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78328" tIns="39165" rIns="78328" bIns="39165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HUAWEI TECHNOLOGIES CO., LTD.</a:t>
            </a:r>
            <a:endParaRPr lang="en-US" altLang="zh-CN" sz="1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426167" y="588963"/>
            <a:ext cx="11344430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</a:ln>
          <a:effectLst/>
        </p:spPr>
        <p:txBody>
          <a:bodyPr lIns="78342" tIns="39171" rIns="78342" bIns="39171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600">
              <a:solidFill>
                <a:srgbClr val="000000"/>
              </a:solidFill>
              <a:ea typeface="MS PGothic" panose="020B0600070205080204" pitchFamily="34" charset="-128"/>
            </a:endParaRPr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6263546" y="6453361"/>
            <a:ext cx="3125421" cy="2329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78342" tIns="39171" rIns="78342" bIns="39171"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zh-CN" altLang="en-US" sz="1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华为机密材料，注意发放范围</a:t>
            </a:r>
            <a:endParaRPr lang="zh-CN" altLang="en-US" sz="1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513" y="6415548"/>
            <a:ext cx="1135279" cy="248319"/>
          </a:xfrm>
          <a:prstGeom prst="rect">
            <a:avLst/>
          </a:prstGeom>
        </p:spPr>
      </p:pic>
      <p:sp>
        <p:nvSpPr>
          <p:cNvPr id="10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3660162" y="6453360"/>
            <a:ext cx="2117418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000000"/>
                </a:solidFill>
              </a:rPr>
              <a:t>第</a:t>
            </a:r>
            <a:fld id="{942F2E85-8263-436B-B40E-159005A4AE3C}" type="slidenum">
              <a:rPr lang="zh-CN" altLang="en-US" b="1" smtClean="0">
                <a:solidFill>
                  <a:srgbClr val="000000"/>
                </a:solidFill>
              </a:rPr>
            </a:fld>
            <a:r>
              <a:rPr lang="zh-CN" altLang="en-US" b="1">
                <a:solidFill>
                  <a:srgbClr val="000000"/>
                </a:solidFill>
              </a:rPr>
              <a:t>页，共</a:t>
            </a:r>
            <a:r>
              <a:rPr lang="en-US" altLang="zh-CN" b="1">
                <a:solidFill>
                  <a:srgbClr val="000000"/>
                </a:solidFill>
              </a:rPr>
              <a:t>X</a:t>
            </a:r>
            <a:r>
              <a:rPr lang="zh-CN" altLang="en-US" b="1">
                <a:solidFill>
                  <a:srgbClr val="000000"/>
                </a:solidFill>
              </a:rPr>
              <a:t>页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391795" algn="l" rtl="0" fontAlgn="base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783590" algn="l" rtl="0" fontAlgn="base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175385" algn="l" rtl="0" fontAlgn="base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566545" algn="l" rtl="0" fontAlgn="base">
        <a:spcBef>
          <a:spcPct val="0"/>
        </a:spcBef>
        <a:spcAft>
          <a:spcPct val="0"/>
        </a:spcAft>
        <a:defRPr sz="2400" b="1">
          <a:solidFill>
            <a:srgbClr val="990000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292100" indent="-29210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•"/>
        <a:defRPr sz="1900" b="1">
          <a:solidFill>
            <a:schemeClr val="tx1"/>
          </a:solidFill>
          <a:latin typeface="+mn-lt"/>
          <a:ea typeface="+mn-ea"/>
          <a:cs typeface="+mn-cs"/>
        </a:defRPr>
      </a:lvl1pPr>
      <a:lvl2pPr marL="635000" indent="-24320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华文细黑" pitchFamily="2" charset="-122"/>
        </a:defRPr>
      </a:lvl2pPr>
      <a:lvl3pPr marL="977900" indent="-19367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•"/>
        <a:defRPr sz="1900">
          <a:solidFill>
            <a:schemeClr val="tx1"/>
          </a:solidFill>
          <a:latin typeface="+mn-lt"/>
          <a:ea typeface="华文细黑" pitchFamily="2" charset="-122"/>
        </a:defRPr>
      </a:lvl3pPr>
      <a:lvl4pPr marL="1368425" indent="-195580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900">
          <a:solidFill>
            <a:schemeClr val="tx1"/>
          </a:solidFill>
          <a:latin typeface="+mn-lt"/>
          <a:ea typeface="华文细黑" pitchFamily="2" charset="-122"/>
        </a:defRPr>
      </a:lvl4pPr>
      <a:lvl5pPr marL="1758950" indent="-192405" algn="l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»"/>
        <a:defRPr sz="1900">
          <a:solidFill>
            <a:schemeClr val="tx1"/>
          </a:solidFill>
          <a:latin typeface="+mn-lt"/>
          <a:ea typeface="华文细黑" pitchFamily="2" charset="-122"/>
        </a:defRPr>
      </a:lvl5pPr>
      <a:lvl6pPr marL="2153285" indent="-194310" algn="l" rtl="0" fontAlgn="base">
        <a:lnSpc>
          <a:spcPct val="140000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+mn-lt"/>
          <a:ea typeface="华文细黑" pitchFamily="2" charset="-122"/>
        </a:defRPr>
      </a:lvl6pPr>
      <a:lvl7pPr marL="2544445" indent="-194310" algn="l" rtl="0" fontAlgn="base">
        <a:lnSpc>
          <a:spcPct val="140000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+mn-lt"/>
          <a:ea typeface="华文细黑" pitchFamily="2" charset="-122"/>
        </a:defRPr>
      </a:lvl7pPr>
      <a:lvl8pPr marL="2936240" indent="-194310" algn="l" rtl="0" fontAlgn="base">
        <a:lnSpc>
          <a:spcPct val="140000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+mn-lt"/>
          <a:ea typeface="华文细黑" pitchFamily="2" charset="-122"/>
        </a:defRPr>
      </a:lvl8pPr>
      <a:lvl9pPr marL="3328035" indent="-194310" algn="l" rtl="0" fontAlgn="base">
        <a:lnSpc>
          <a:spcPct val="140000"/>
        </a:lnSpc>
        <a:spcBef>
          <a:spcPct val="0"/>
        </a:spcBef>
        <a:spcAft>
          <a:spcPct val="0"/>
        </a:spcAft>
        <a:defRPr sz="1900">
          <a:solidFill>
            <a:schemeClr val="tx1"/>
          </a:solidFill>
          <a:latin typeface="+mn-lt"/>
          <a:ea typeface="华文细黑" pitchFamily="2" charset="-122"/>
        </a:defRPr>
      </a:lvl9pPr>
    </p:bodyStyle>
    <p:otherStyle>
      <a:defPPr>
        <a:defRPr lang="zh-CN"/>
      </a:defPPr>
      <a:lvl1pPr marL="0" algn="l" defTabSz="7835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91795" algn="l" defTabSz="7835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83590" algn="l" defTabSz="7835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5385" algn="l" defTabSz="7835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66545" algn="l" defTabSz="7835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58340" algn="l" defTabSz="7835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50135" algn="l" defTabSz="7835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1930" algn="l" defTabSz="7835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33725" algn="l" defTabSz="78359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0"/>
            <a:ext cx="2256665" cy="4935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1" y="2625391"/>
            <a:ext cx="1963323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35/24/21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3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9.xml"/><Relationship Id="rId5" Type="http://schemas.openxmlformats.org/officeDocument/2006/relationships/themeOverride" Target="../theme/themeOverride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85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5.xml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2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6534" y="971154"/>
            <a:ext cx="9935430" cy="681242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 err="1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oeAware</a:t>
            </a:r>
            <a:r>
              <a:rPr lang="zh-CN" altLang="en-US" sz="4000" b="1" dirty="0" err="1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：业务场景在线无感调优框架介绍</a:t>
            </a:r>
            <a:endParaRPr lang="zh-CN" altLang="en-US" sz="4000" b="1" dirty="0">
              <a:solidFill>
                <a:schemeClr val="bg2">
                  <a:lumMod val="1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1"/>
          <p:cNvSpPr txBox="1"/>
          <p:nvPr/>
        </p:nvSpPr>
        <p:spPr>
          <a:xfrm>
            <a:off x="544499" y="240495"/>
            <a:ext cx="11218990" cy="64453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 defTabSz="1188085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9372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kern="0" dirty="0" err="1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oeAware</a:t>
            </a:r>
            <a:r>
              <a:rPr lang="zh-CN" altLang="en-US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提供单机与集群联动的自适应调优服务，支持集群层面资源利用率提升</a:t>
            </a:r>
            <a:endParaRPr lang="zh-CN" altLang="en-US" sz="2400" b="1" kern="0" dirty="0">
              <a:solidFill>
                <a:srgbClr val="9500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2025" y="1780740"/>
            <a:ext cx="2259105" cy="1708788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业务调优</a:t>
            </a:r>
            <a:endParaRPr lang="en-US" altLang="zh-CN" sz="1400" b="1" dirty="0">
              <a:solidFill>
                <a:schemeClr val="tx1">
                  <a:lumMod val="10000"/>
                  <a:lumOff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2026" y="3628482"/>
            <a:ext cx="2259104" cy="2627670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系统调优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3361" y="3765848"/>
            <a:ext cx="1689849" cy="515470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BIOS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23362" y="4970157"/>
            <a:ext cx="1689848" cy="1186371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调优特性使能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7848" y="1847455"/>
            <a:ext cx="1685358" cy="529160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en-US" altLang="zh-CN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/JDK</a:t>
            </a:r>
            <a:r>
              <a:rPr lang="zh-CN" altLang="en-US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zh-CN" altLang="en-US" sz="1400" b="1" dirty="0">
              <a:solidFill>
                <a:schemeClr val="tx1">
                  <a:lumMod val="10000"/>
                  <a:lumOff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3357" y="4351449"/>
            <a:ext cx="1689849" cy="515470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内核启动参数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7848" y="2468213"/>
            <a:ext cx="1685358" cy="936152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算法优化</a:t>
            </a:r>
            <a:endParaRPr lang="zh-CN" altLang="en-US" sz="1400" b="1" dirty="0">
              <a:solidFill>
                <a:schemeClr val="tx1">
                  <a:lumMod val="10000"/>
                  <a:lumOff val="9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2859734" y="1785217"/>
            <a:ext cx="367553" cy="4496817"/>
          </a:xfrm>
          <a:prstGeom prst="leftBrace">
            <a:avLst>
              <a:gd name="adj1" fmla="val 8333"/>
              <a:gd name="adj2" fmla="val 6427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3386360" y="4866245"/>
            <a:ext cx="8533749" cy="11975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oeAware</a:t>
            </a: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通过场景感知使能对应调优，支持</a:t>
            </a:r>
            <a:r>
              <a:rPr kumimoji="1"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调优推荐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一键使能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kumimoji="1"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动态回滚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kumimoji="1"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调优统一入口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，提升管理效率，对</a:t>
            </a:r>
            <a:r>
              <a:rPr kumimoji="1"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调优一致性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以及变更进行管理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24749" y="2027264"/>
            <a:ext cx="4241074" cy="2531961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数据面性能自动优化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静态调优存在问题：</a:t>
            </a:r>
            <a:endParaRPr kumimoji="1"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无法用一套静态配置自动适用所有场景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部分调优无法实现静态配置，如复杂场景下的调度策略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场景组合导致调优失效，人工分析成本高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679035" y="2027266"/>
            <a:ext cx="4241074" cy="2531960"/>
          </a:xfrm>
          <a:prstGeom prst="rect">
            <a:avLst/>
          </a:pr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管理面易用性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效率提升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静态调优存在问题：</a:t>
            </a:r>
            <a:endParaRPr kumimoji="1"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随着时间延续，不同场景的调优特性会逐渐散乱在系统中，无法高效对调优进行管理和审计</a:t>
            </a:r>
            <a:endParaRPr kumimoji="1"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9824" y="1023057"/>
            <a:ext cx="11355460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 sz="1400" b="1" dirty="0">
                <a:latin typeface="+mn-ea"/>
              </a:rPr>
              <a:t>单机调优缺乏与集群规模调优的协同。譬如调优过程是否可控，调优是否一致，对线上业务的扰动如何规避等等。配置</a:t>
            </a:r>
            <a:r>
              <a:rPr lang="en-US" altLang="zh-CN" sz="1400" b="1" dirty="0">
                <a:latin typeface="+mn-ea"/>
              </a:rPr>
              <a:t>/</a:t>
            </a:r>
            <a:r>
              <a:rPr lang="zh-CN" altLang="en-US" sz="1400" b="1" dirty="0">
                <a:latin typeface="+mn-ea"/>
              </a:rPr>
              <a:t>管理也是集群环境下必须要考虑的问题。</a:t>
            </a:r>
            <a:endParaRPr lang="en-US" altLang="zh-CN" sz="1400" b="1" kern="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副标题 1"/>
          <p:cNvSpPr>
            <a:spLocks noGrp="1"/>
          </p:cNvSpPr>
          <p:nvPr>
            <p:ph type="subTitle" idx="1"/>
          </p:nvPr>
        </p:nvSpPr>
        <p:spPr>
          <a:xfrm>
            <a:off x="615600" y="259860"/>
            <a:ext cx="11194230" cy="461024"/>
          </a:xfr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91313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808080"/>
              </a:buClr>
              <a:buSzPct val="60000"/>
            </a:pPr>
            <a:r>
              <a:rPr lang="en-US" altLang="zh-CN" sz="2400" kern="0" dirty="0" err="1">
                <a:solidFill>
                  <a:srgbClr val="950008"/>
                </a:solidFill>
                <a:cs typeface="+mn-cs"/>
              </a:rPr>
              <a:t>oeAware</a:t>
            </a:r>
            <a:r>
              <a:rPr lang="zh-CN" altLang="en-US" sz="2400" kern="0" dirty="0">
                <a:solidFill>
                  <a:srgbClr val="950008"/>
                </a:solidFill>
                <a:cs typeface="+mn-cs"/>
              </a:rPr>
              <a:t>规划：业务场景无感调优，实时性能度量防止负优化</a:t>
            </a:r>
            <a:endParaRPr lang="zh-CN" altLang="en-US" sz="2400" kern="0" dirty="0">
              <a:solidFill>
                <a:srgbClr val="950008"/>
              </a:solidFill>
              <a:cs typeface="+mn-cs"/>
            </a:endParaRPr>
          </a:p>
        </p:txBody>
      </p:sp>
      <p:sp>
        <p:nvSpPr>
          <p:cNvPr id="222" name="矩形 221"/>
          <p:cNvSpPr/>
          <p:nvPr/>
        </p:nvSpPr>
        <p:spPr>
          <a:xfrm>
            <a:off x="6114084" y="1503913"/>
            <a:ext cx="5721166" cy="485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73" tIns="50773" rIns="50773" bIns="50773" numCol="1" spcCol="38100" rtlCol="0" fromWordArt="0" anchor="ctr" anchorCtr="0" forceAA="0" compatLnSpc="1">
            <a:spAutoFit/>
          </a:bodyPr>
          <a:lstStyle/>
          <a:p>
            <a:pPr marL="0" marR="0" lvl="0" indent="0" algn="ctr" defTabSz="12185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关键目标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31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自动调优：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对已调优过的白盒场景可以在黑盒场景范围内自动调优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，泛化正确率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90%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31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调优手段：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对调优能力集中分类，补充对应生效的场景感知，</a:t>
            </a:r>
            <a:r>
              <a:rPr lang="zh-CN" altLang="en-US" sz="11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不断扩充调优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基础武器库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31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1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控制协同：</a:t>
            </a:r>
            <a:r>
              <a:rPr lang="zh-CN" altLang="en-US" sz="110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通过与集群协同，实现场景调优结果一致，调优全程可控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31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性能度量：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考虑部署形态与部署场景，通过性能建模对性能进行度量，出现问题及时止损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12185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关键技术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indent="-342900" defTabSz="1217930">
              <a:lnSpc>
                <a:spcPct val="130000"/>
              </a:lnSpc>
              <a:buFont typeface="+mj-ea"/>
              <a:buAutoNum type="circleNumDbPlain"/>
              <a:defRPr/>
            </a:pPr>
            <a:r>
              <a:rPr lang="zh-CN" altLang="en-US" sz="12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瓶颈关键指标识别 </a:t>
            </a:r>
            <a:endParaRPr lang="en-US" altLang="zh-CN" sz="12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7930">
              <a:lnSpc>
                <a:spcPct val="130000"/>
              </a:lnSpc>
              <a:defRPr/>
            </a:pPr>
            <a:r>
              <a:rPr lang="zh-CN" altLang="en-US" sz="1050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已调优白盒场景特征提取实现黑盒自动调优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，泛化正确率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en-US" altLang="zh-CN" sz="105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1217930">
              <a:lnSpc>
                <a:spcPct val="130000"/>
              </a:lnSpc>
              <a:buFont typeface="+mj-ea"/>
              <a:buAutoNum type="circleNumDbPlain" startAt="2"/>
              <a:defRPr/>
            </a:pPr>
            <a:r>
              <a:rPr lang="zh-CN" altLang="en-US" sz="12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智能调优决策与性能度量</a:t>
            </a:r>
            <a:endParaRPr lang="en-US" altLang="zh-CN" sz="12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 defTabSz="1217930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实现按需采集多模态数据，自主分析和决策进行系统调优</a:t>
            </a:r>
            <a:endParaRPr lang="en-US" altLang="zh-CN" sz="10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defTabSz="1217930">
              <a:lnSpc>
                <a:spcPct val="130000"/>
              </a:lnSpc>
              <a:defRPr/>
            </a:pPr>
            <a:r>
              <a:rPr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基于场景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性能建模对性能进行度量</a:t>
            </a:r>
            <a:endParaRPr lang="en-US" altLang="zh-CN" sz="105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 defTabSz="1217930">
              <a:lnSpc>
                <a:spcPct val="130000"/>
              </a:lnSpc>
              <a:buFont typeface="+mj-ea"/>
              <a:buAutoNum type="circleNumDbPlain" startAt="3"/>
              <a:defRPr/>
            </a:pPr>
            <a:r>
              <a:rPr lang="zh-CN" altLang="en-US" sz="1200" b="1" kern="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调优武器库</a:t>
            </a:r>
            <a:endParaRPr lang="en-US" altLang="zh-CN" sz="1200" b="1" kern="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050" b="1" dirty="0">
                <a:solidFill>
                  <a:prstClr val="black"/>
                </a:solidFill>
              </a:rPr>
              <a:t>算力：调度全路径时延优化  </a:t>
            </a:r>
            <a:r>
              <a:rPr lang="en-US" altLang="zh-CN" sz="1050" b="1" dirty="0">
                <a:solidFill>
                  <a:prstClr val="black"/>
                </a:solidFill>
              </a:rPr>
              <a:t>(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增加计算密度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)</a:t>
            </a:r>
            <a:endParaRPr lang="en-US" altLang="zh-CN" sz="1050" b="1" dirty="0">
              <a:solidFill>
                <a:srgbClr val="C00000"/>
              </a:solidFill>
            </a:endParaRPr>
          </a:p>
          <a:p>
            <a:pPr marL="400050" lvl="1" defTabSz="913765"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prstClr val="black"/>
                </a:solidFill>
              </a:rPr>
              <a:t>极简异常加速，从系统调用到内核调度执行路径时延优化，提升时延敏感性业务性能</a:t>
            </a:r>
            <a:endParaRPr lang="en-US" altLang="zh-CN" sz="1050" dirty="0">
              <a:solidFill>
                <a:prstClr val="black"/>
              </a:solidFill>
            </a:endParaRPr>
          </a:p>
          <a:p>
            <a:pPr marL="171450" indent="-171450" defTabSz="913765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050" b="1" dirty="0">
                <a:solidFill>
                  <a:srgbClr val="1D1D1A"/>
                </a:solidFill>
                <a:ea typeface="微软雅黑" panose="020B0503020204020204" pitchFamily="34" charset="-122"/>
              </a:rPr>
              <a:t>内存：增强内存亲和以及资源隔离能力  </a:t>
            </a:r>
            <a:r>
              <a:rPr lang="en-US" altLang="zh-CN" sz="1050" b="1" dirty="0">
                <a:solidFill>
                  <a:srgbClr val="C00000"/>
                </a:solidFill>
                <a:ea typeface="微软雅黑" panose="020B0503020204020204" pitchFamily="34" charset="-122"/>
              </a:rPr>
              <a:t>(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增加亲和性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)</a:t>
            </a:r>
            <a:endParaRPr lang="en-US" altLang="zh-CN" sz="1050" b="1" dirty="0">
              <a:solidFill>
                <a:srgbClr val="C00000"/>
              </a:solidFill>
              <a:ea typeface="微软雅黑" panose="020B0503020204020204" pitchFamily="34" charset="-122"/>
            </a:endParaRPr>
          </a:p>
          <a:p>
            <a:pPr marL="400050" lvl="1" defTabSz="913765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1050" dirty="0">
                <a:solidFill>
                  <a:prstClr val="black"/>
                </a:solidFill>
                <a:ea typeface="微软雅黑" panose="020B0503020204020204" pitchFamily="34" charset="-122"/>
              </a:rPr>
              <a:t>NUMA</a:t>
            </a:r>
            <a:r>
              <a:rPr lang="zh-CN" altLang="en-US" sz="1050" dirty="0">
                <a:solidFill>
                  <a:prstClr val="black"/>
                </a:solidFill>
                <a:ea typeface="微软雅黑" panose="020B0503020204020204" pitchFamily="34" charset="-122"/>
              </a:rPr>
              <a:t>亲和选核策略；</a:t>
            </a:r>
            <a:r>
              <a:rPr lang="en-US" altLang="zh-CN" sz="1050" dirty="0">
                <a:solidFill>
                  <a:prstClr val="black"/>
                </a:solidFill>
              </a:rPr>
              <a:t> MPAM2.0</a:t>
            </a:r>
            <a:r>
              <a:rPr lang="zh-CN" altLang="en-US" sz="1050" dirty="0">
                <a:solidFill>
                  <a:prstClr val="black"/>
                </a:solidFill>
              </a:rPr>
              <a:t>支持虚机</a:t>
            </a:r>
            <a:r>
              <a:rPr lang="en-US" altLang="zh-CN" sz="1050" dirty="0">
                <a:solidFill>
                  <a:prstClr val="black"/>
                </a:solidFill>
              </a:rPr>
              <a:t>/</a:t>
            </a:r>
            <a:r>
              <a:rPr lang="zh-CN" altLang="en-US" sz="1050" dirty="0">
                <a:solidFill>
                  <a:prstClr val="black"/>
                </a:solidFill>
              </a:rPr>
              <a:t>进程细粒度</a:t>
            </a:r>
            <a:r>
              <a:rPr lang="en-US" altLang="zh-CN" sz="1050" dirty="0">
                <a:solidFill>
                  <a:prstClr val="black"/>
                </a:solidFill>
              </a:rPr>
              <a:t>QoS</a:t>
            </a:r>
            <a:r>
              <a:rPr lang="zh-CN" altLang="en-US" sz="1050" dirty="0">
                <a:solidFill>
                  <a:prstClr val="black"/>
                </a:solidFill>
              </a:rPr>
              <a:t>控制，提升抗干扰能力</a:t>
            </a:r>
            <a:endParaRPr lang="en-US" altLang="zh-CN" sz="105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171450" indent="-171450" defTabSz="913765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050" b="1" dirty="0">
                <a:solidFill>
                  <a:srgbClr val="1D1D1A"/>
                </a:solidFill>
              </a:rPr>
              <a:t>网络</a:t>
            </a:r>
            <a:r>
              <a:rPr lang="en-US" altLang="zh-CN" sz="1050" b="1" dirty="0">
                <a:solidFill>
                  <a:srgbClr val="1D1D1A"/>
                </a:solidFill>
              </a:rPr>
              <a:t>/</a:t>
            </a:r>
            <a:r>
              <a:rPr lang="zh-CN" altLang="en-US" sz="1050" b="1" dirty="0">
                <a:solidFill>
                  <a:srgbClr val="1D1D1A"/>
                </a:solidFill>
              </a:rPr>
              <a:t>存储 </a:t>
            </a:r>
            <a:r>
              <a:rPr lang="en-US" altLang="zh-CN" sz="1050" b="1" dirty="0">
                <a:solidFill>
                  <a:srgbClr val="1D1D1A"/>
                </a:solidFill>
              </a:rPr>
              <a:t>IO</a:t>
            </a:r>
            <a:r>
              <a:rPr lang="zh-CN" altLang="en-US" sz="1050" b="1" dirty="0">
                <a:solidFill>
                  <a:srgbClr val="1D1D1A"/>
                </a:solidFill>
              </a:rPr>
              <a:t>：通过可编程内核优化场景性能 </a:t>
            </a:r>
            <a:r>
              <a:rPr lang="en-US" altLang="zh-CN" sz="1050" b="1" dirty="0">
                <a:solidFill>
                  <a:srgbClr val="C00000"/>
                </a:solidFill>
              </a:rPr>
              <a:t> (</a:t>
            </a:r>
            <a:r>
              <a:rPr lang="zh-CN" altLang="en-US" sz="105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减少通信开销</a:t>
            </a:r>
            <a:r>
              <a:rPr lang="en-US" altLang="zh-CN" sz="1050" b="1" dirty="0">
                <a:solidFill>
                  <a:srgbClr val="C00000"/>
                </a:solidFill>
                <a:latin typeface="微软雅黑" panose="020B0503020204020204" pitchFamily="34" charset="-122"/>
              </a:rPr>
              <a:t>)</a:t>
            </a:r>
            <a:endParaRPr lang="en-US" altLang="zh-CN" sz="1050" b="1" dirty="0">
              <a:solidFill>
                <a:srgbClr val="C00000"/>
              </a:solidFill>
            </a:endParaRPr>
          </a:p>
          <a:p>
            <a:pPr marL="400050" lvl="1" defTabSz="913765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altLang="zh-CN" sz="1050" dirty="0" err="1">
                <a:solidFill>
                  <a:prstClr val="black"/>
                </a:solidFill>
              </a:rPr>
              <a:t>TrIO</a:t>
            </a:r>
            <a:r>
              <a:rPr lang="zh-CN" altLang="en-US" sz="1050" dirty="0">
                <a:solidFill>
                  <a:prstClr val="black"/>
                </a:solidFill>
              </a:rPr>
              <a:t>跟踪容器启动轨迹，冷启动速度提升</a:t>
            </a:r>
            <a:r>
              <a:rPr lang="en-US" altLang="zh-CN" sz="1050" dirty="0">
                <a:solidFill>
                  <a:prstClr val="black"/>
                </a:solidFill>
              </a:rPr>
              <a:t>5</a:t>
            </a:r>
            <a:r>
              <a:rPr lang="zh-CN" altLang="en-US" sz="1050" dirty="0">
                <a:solidFill>
                  <a:prstClr val="black"/>
                </a:solidFill>
              </a:rPr>
              <a:t>倍；</a:t>
            </a:r>
            <a:r>
              <a:rPr lang="en-US" altLang="zh-CN" sz="1050" dirty="0">
                <a:solidFill>
                  <a:prstClr val="black"/>
                </a:solidFill>
              </a:rPr>
              <a:t>SMC-D/R</a:t>
            </a:r>
            <a:r>
              <a:rPr lang="zh-CN" altLang="en-US" sz="1050" dirty="0">
                <a:solidFill>
                  <a:prstClr val="black"/>
                </a:solidFill>
              </a:rPr>
              <a:t>加速网络转发性能</a:t>
            </a:r>
            <a:endParaRPr lang="en-US" altLang="zh-CN" sz="1050" b="1" dirty="0">
              <a:solidFill>
                <a:prstClr val="black"/>
              </a:solidFill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613726" y="972440"/>
            <a:ext cx="11094524" cy="284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37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oeAware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单机部署，缺省安装，默认使能，</a:t>
            </a:r>
            <a:r>
              <a:rPr lang="zh-CN" altLang="en-US" sz="14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无感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通过规则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启发提升调优效率，通过瓶颈分析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调优场景进行自适应泛化。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32206" y="1657056"/>
            <a:ext cx="5394135" cy="4709109"/>
            <a:chOff x="432206" y="1655891"/>
            <a:chExt cx="5394135" cy="4860940"/>
          </a:xfrm>
        </p:grpSpPr>
        <p:sp>
          <p:nvSpPr>
            <p:cNvPr id="224" name="矩形 223"/>
            <p:cNvSpPr/>
            <p:nvPr/>
          </p:nvSpPr>
          <p:spPr>
            <a:xfrm>
              <a:off x="432206" y="5297604"/>
              <a:ext cx="5394135" cy="1219227"/>
            </a:xfrm>
            <a:prstGeom prst="rect">
              <a:avLst/>
            </a:prstGeom>
            <a:solidFill>
              <a:srgbClr val="EFEFE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04" tIns="45702" rIns="91404" bIns="45702" numCol="1" spcCol="0" rtlCol="0" fromWordArt="0" anchor="b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武器库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>
              <a:off x="827194" y="6206821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分区调度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6" name="矩形 225"/>
            <p:cNvSpPr/>
            <p:nvPr/>
          </p:nvSpPr>
          <p:spPr>
            <a:xfrm>
              <a:off x="2079858" y="5913284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86" tIns="45702" rIns="35986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NUMAFast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7" name="矩形 226"/>
            <p:cNvSpPr/>
            <p:nvPr/>
          </p:nvSpPr>
          <p:spPr>
            <a:xfrm>
              <a:off x="2079858" y="6206821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MPAM2.0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8" name="矩形 227"/>
            <p:cNvSpPr/>
            <p:nvPr/>
          </p:nvSpPr>
          <p:spPr>
            <a:xfrm>
              <a:off x="3341760" y="5913284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86" tIns="45702" rIns="35986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SMC-D/R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9" name="矩形 228"/>
            <p:cNvSpPr/>
            <p:nvPr/>
          </p:nvSpPr>
          <p:spPr>
            <a:xfrm>
              <a:off x="3341760" y="6206821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86" tIns="45702" rIns="35986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IO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低时延调度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0" name="矩形 229"/>
            <p:cNvSpPr/>
            <p:nvPr/>
          </p:nvSpPr>
          <p:spPr>
            <a:xfrm>
              <a:off x="827194" y="5913284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2" rIns="0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Sysboost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加速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1" name="矩形 230"/>
            <p:cNvSpPr/>
            <p:nvPr/>
          </p:nvSpPr>
          <p:spPr>
            <a:xfrm>
              <a:off x="4599823" y="6192331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功耗协同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>
              <a:off x="2079858" y="5619747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86" tIns="45702" rIns="35986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内存多副本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33" name="直接箭头连接符 232"/>
            <p:cNvCxnSpPr>
              <a:endCxn id="252" idx="0"/>
            </p:cNvCxnSpPr>
            <p:nvPr/>
          </p:nvCxnSpPr>
          <p:spPr>
            <a:xfrm>
              <a:off x="2012502" y="2926181"/>
              <a:ext cx="1" cy="4184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本框 233"/>
            <p:cNvSpPr txBox="1"/>
            <p:nvPr/>
          </p:nvSpPr>
          <p:spPr>
            <a:xfrm>
              <a:off x="1760007" y="2989934"/>
              <a:ext cx="799776" cy="20217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瓶颈建模</a:t>
              </a:r>
              <a:endParaRPr kumimoji="1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5" name="矩形 234"/>
            <p:cNvSpPr/>
            <p:nvPr/>
          </p:nvSpPr>
          <p:spPr>
            <a:xfrm>
              <a:off x="1084172" y="1699227"/>
              <a:ext cx="4080087" cy="1219228"/>
            </a:xfrm>
            <a:prstGeom prst="rect">
              <a:avLst/>
            </a:prstGeom>
            <a:solidFill>
              <a:srgbClr val="EFEFE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指标相关度分析（离线）</a:t>
              </a:r>
              <a:endParaRPr kumimoji="1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6" name="矩形 235"/>
            <p:cNvSpPr/>
            <p:nvPr/>
          </p:nvSpPr>
          <p:spPr>
            <a:xfrm>
              <a:off x="1353413" y="2027953"/>
              <a:ext cx="858609" cy="34803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基线数据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7" name="矩形 236"/>
            <p:cNvSpPr/>
            <p:nvPr/>
          </p:nvSpPr>
          <p:spPr>
            <a:xfrm>
              <a:off x="1353413" y="2492867"/>
              <a:ext cx="858609" cy="34803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调优数据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2513997" y="2007718"/>
              <a:ext cx="2526249" cy="86450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分析工程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2640380" y="2328767"/>
              <a:ext cx="601406" cy="41290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数据处理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0" name="矩形 239"/>
            <p:cNvSpPr/>
            <p:nvPr/>
          </p:nvSpPr>
          <p:spPr>
            <a:xfrm>
              <a:off x="3494161" y="2328767"/>
              <a:ext cx="601405" cy="41290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特征识别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1" name="矩形 240"/>
            <p:cNvSpPr/>
            <p:nvPr/>
          </p:nvSpPr>
          <p:spPr>
            <a:xfrm>
              <a:off x="4322940" y="2328767"/>
              <a:ext cx="597543" cy="412904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泛化测试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2" name="箭头: 右 241"/>
            <p:cNvSpPr/>
            <p:nvPr/>
          </p:nvSpPr>
          <p:spPr>
            <a:xfrm>
              <a:off x="2261330" y="2203693"/>
              <a:ext cx="223326" cy="418403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3" name="矩形 242"/>
            <p:cNvSpPr/>
            <p:nvPr/>
          </p:nvSpPr>
          <p:spPr>
            <a:xfrm>
              <a:off x="4599823" y="5906039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86" tIns="45702" rIns="35986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锁冲突优化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4" name="矩形 243"/>
            <p:cNvSpPr/>
            <p:nvPr/>
          </p:nvSpPr>
          <p:spPr>
            <a:xfrm>
              <a:off x="3341760" y="5619747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0" tIns="45690" rIns="91380" bIns="456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TrIO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5" name="矩形 244"/>
            <p:cNvSpPr/>
            <p:nvPr/>
          </p:nvSpPr>
          <p:spPr>
            <a:xfrm>
              <a:off x="827194" y="5619747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86" tIns="45702" rIns="35986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极简异常加速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6" name="矩形 245"/>
            <p:cNvSpPr/>
            <p:nvPr/>
          </p:nvSpPr>
          <p:spPr>
            <a:xfrm>
              <a:off x="4599823" y="5619747"/>
              <a:ext cx="1079578" cy="25797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0" tIns="45690" rIns="91380" bIns="456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…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7" name="矩形 246"/>
            <p:cNvSpPr/>
            <p:nvPr/>
          </p:nvSpPr>
          <p:spPr>
            <a:xfrm>
              <a:off x="5370271" y="2508750"/>
              <a:ext cx="427974" cy="1145558"/>
            </a:xfrm>
            <a:prstGeom prst="rect">
              <a:avLst/>
            </a:prstGeom>
            <a:solidFill>
              <a:srgbClr val="E9E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02" rIns="36000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k8s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集群管理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8" name="矩形 247"/>
            <p:cNvSpPr/>
            <p:nvPr/>
          </p:nvSpPr>
          <p:spPr>
            <a:xfrm>
              <a:off x="5360822" y="3919361"/>
              <a:ext cx="446877" cy="1144137"/>
            </a:xfrm>
            <a:prstGeom prst="rect">
              <a:avLst/>
            </a:prstGeom>
            <a:solidFill>
              <a:srgbClr val="E9E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2" rIns="0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WAAS</a:t>
              </a:r>
              <a:endPara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Brain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452166" y="1693178"/>
              <a:ext cx="425992" cy="1219225"/>
            </a:xfrm>
            <a:prstGeom prst="rect">
              <a:avLst/>
            </a:prstGeom>
            <a:solidFill>
              <a:srgbClr val="E9E9E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人工调优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250" name="连接符: 肘形 249"/>
            <p:cNvCxnSpPr>
              <a:stCxn id="248" idx="1"/>
              <a:endCxn id="265" idx="3"/>
            </p:cNvCxnSpPr>
            <p:nvPr/>
          </p:nvCxnSpPr>
          <p:spPr>
            <a:xfrm rot="10800000" flipV="1">
              <a:off x="4989672" y="4491430"/>
              <a:ext cx="371151" cy="126779"/>
            </a:xfrm>
            <a:prstGeom prst="bentConnector3">
              <a:avLst>
                <a:gd name="adj1" fmla="val 294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1" name="组合 250"/>
            <p:cNvGrpSpPr/>
            <p:nvPr/>
          </p:nvGrpSpPr>
          <p:grpSpPr>
            <a:xfrm>
              <a:off x="432206" y="3238334"/>
              <a:ext cx="4732053" cy="1876331"/>
              <a:chOff x="1802258" y="2673534"/>
              <a:chExt cx="3361206" cy="1570419"/>
            </a:xfrm>
          </p:grpSpPr>
          <p:sp>
            <p:nvSpPr>
              <p:cNvPr id="252" name="矩形 251"/>
              <p:cNvSpPr/>
              <p:nvPr/>
            </p:nvSpPr>
            <p:spPr>
              <a:xfrm>
                <a:off x="2104771" y="2762462"/>
                <a:ext cx="1639963" cy="218443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低负载瓶颈识别模型</a:t>
                </a:r>
                <a:endPara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3" name="矩形 252"/>
              <p:cNvSpPr/>
              <p:nvPr/>
            </p:nvSpPr>
            <p:spPr>
              <a:xfrm>
                <a:off x="2090240" y="3136160"/>
                <a:ext cx="1654495" cy="211189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调优决策</a:t>
                </a:r>
                <a:endPara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254" name="直接箭头连接符 253"/>
              <p:cNvCxnSpPr>
                <a:stCxn id="252" idx="2"/>
                <a:endCxn id="253" idx="0"/>
              </p:cNvCxnSpPr>
              <p:nvPr/>
            </p:nvCxnSpPr>
            <p:spPr>
              <a:xfrm flipH="1">
                <a:off x="2917487" y="2980904"/>
                <a:ext cx="7265" cy="1552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箭头连接符 254"/>
              <p:cNvCxnSpPr>
                <a:endCxn id="256" idx="0"/>
              </p:cNvCxnSpPr>
              <p:nvPr/>
            </p:nvCxnSpPr>
            <p:spPr>
              <a:xfrm>
                <a:off x="3346707" y="3352871"/>
                <a:ext cx="0" cy="2246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6" name="矩形 255"/>
              <p:cNvSpPr/>
              <p:nvPr/>
            </p:nvSpPr>
            <p:spPr>
              <a:xfrm>
                <a:off x="2948679" y="3577561"/>
                <a:ext cx="796055" cy="218443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调优执行</a:t>
                </a:r>
                <a:endPara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257" name="直接箭头连接符 256"/>
              <p:cNvCxnSpPr>
                <a:stCxn id="256" idx="2"/>
              </p:cNvCxnSpPr>
              <p:nvPr/>
            </p:nvCxnSpPr>
            <p:spPr>
              <a:xfrm>
                <a:off x="3346707" y="3796003"/>
                <a:ext cx="0" cy="1388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矩形 257"/>
              <p:cNvSpPr/>
              <p:nvPr/>
            </p:nvSpPr>
            <p:spPr>
              <a:xfrm>
                <a:off x="1802258" y="2673534"/>
                <a:ext cx="3361206" cy="15704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04" tIns="45702" rIns="91404" bIns="45702" numCol="1" spcCol="0" rtlCol="0" fromWordArt="0" anchor="b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在线调优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2072057" y="3934845"/>
                <a:ext cx="1672678" cy="228235"/>
              </a:xfrm>
              <a:prstGeom prst="rect">
                <a:avLst/>
              </a:prstGeom>
              <a:solidFill>
                <a:srgbClr val="E9E9E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OS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0" name="矩形 259"/>
              <p:cNvSpPr/>
              <p:nvPr/>
            </p:nvSpPr>
            <p:spPr>
              <a:xfrm>
                <a:off x="2090239" y="3577561"/>
                <a:ext cx="796055" cy="218443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性能度量</a:t>
                </a:r>
                <a:endParaRPr kumimoji="1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261" name="直接箭头连接符 260"/>
              <p:cNvCxnSpPr>
                <a:endCxn id="260" idx="2"/>
              </p:cNvCxnSpPr>
              <p:nvPr/>
            </p:nvCxnSpPr>
            <p:spPr>
              <a:xfrm flipV="1">
                <a:off x="2488267" y="3796003"/>
                <a:ext cx="0" cy="1388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箭头连接符 261"/>
              <p:cNvCxnSpPr>
                <a:stCxn id="260" idx="0"/>
              </p:cNvCxnSpPr>
              <p:nvPr/>
            </p:nvCxnSpPr>
            <p:spPr>
              <a:xfrm flipV="1">
                <a:off x="2488267" y="3329758"/>
                <a:ext cx="0" cy="2478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文本框 262"/>
              <p:cNvSpPr txBox="1"/>
              <p:nvPr/>
            </p:nvSpPr>
            <p:spPr>
              <a:xfrm>
                <a:off x="2258702" y="3399311"/>
                <a:ext cx="60088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1" lang="zh-CN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失效保护</a:t>
                </a:r>
                <a:endParaRPr kumimoji="1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4" name="矩形 263"/>
              <p:cNvSpPr/>
              <p:nvPr/>
            </p:nvSpPr>
            <p:spPr>
              <a:xfrm>
                <a:off x="4525582" y="2776198"/>
                <a:ext cx="514800" cy="62790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45702" rIns="36000" bIns="45702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K8-operator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5" name="矩形 264"/>
              <p:cNvSpPr/>
              <p:nvPr/>
            </p:nvSpPr>
            <p:spPr>
              <a:xfrm>
                <a:off x="4526512" y="3514488"/>
                <a:ext cx="512941" cy="62790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6000" tIns="45702" rIns="36000" bIns="45702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WAAS-</a:t>
                </a:r>
                <a:endPara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agent</a:t>
                </a:r>
                <a:endPara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6" name="矩形 265"/>
              <p:cNvSpPr/>
              <p:nvPr/>
            </p:nvSpPr>
            <p:spPr>
              <a:xfrm>
                <a:off x="3821826" y="2757467"/>
                <a:ext cx="255199" cy="1038538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oeAware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API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67" name="矩形 266"/>
              <p:cNvSpPr/>
              <p:nvPr/>
            </p:nvSpPr>
            <p:spPr>
              <a:xfrm>
                <a:off x="4206412" y="2755447"/>
                <a:ext cx="255199" cy="1402350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eaVert" wrap="square" lIns="91404" tIns="45702" rIns="91404" bIns="45702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376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oeAware</a:t>
                </a: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</a:t>
                </a: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SDK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268" name="直接箭头连接符 267"/>
              <p:cNvCxnSpPr/>
              <p:nvPr/>
            </p:nvCxnSpPr>
            <p:spPr>
              <a:xfrm flipH="1">
                <a:off x="4081837" y="3276736"/>
                <a:ext cx="1244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9" name="连接符: 肘形 268"/>
            <p:cNvCxnSpPr>
              <a:stCxn id="247" idx="1"/>
              <a:endCxn id="264" idx="3"/>
            </p:cNvCxnSpPr>
            <p:nvPr/>
          </p:nvCxnSpPr>
          <p:spPr>
            <a:xfrm rot="10800000" flipV="1">
              <a:off x="4990980" y="3081528"/>
              <a:ext cx="379293" cy="654574"/>
            </a:xfrm>
            <a:prstGeom prst="bentConnector3">
              <a:avLst>
                <a:gd name="adj1" fmla="val 2991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矩形 269"/>
            <p:cNvSpPr/>
            <p:nvPr/>
          </p:nvSpPr>
          <p:spPr>
            <a:xfrm>
              <a:off x="776567" y="5339958"/>
              <a:ext cx="1180835" cy="115130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算力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1" name="矩形 270"/>
            <p:cNvSpPr/>
            <p:nvPr/>
          </p:nvSpPr>
          <p:spPr>
            <a:xfrm>
              <a:off x="2033403" y="5339958"/>
              <a:ext cx="1180835" cy="115130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内存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2" name="矩形 271"/>
            <p:cNvSpPr/>
            <p:nvPr/>
          </p:nvSpPr>
          <p:spPr>
            <a:xfrm>
              <a:off x="3290239" y="5339958"/>
              <a:ext cx="1180835" cy="115130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网络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存储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3" name="矩形 272"/>
            <p:cNvSpPr/>
            <p:nvPr/>
          </p:nvSpPr>
          <p:spPr>
            <a:xfrm>
              <a:off x="4547076" y="5339958"/>
              <a:ext cx="1180835" cy="115130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系统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4" name="箭头: 右 273"/>
            <p:cNvSpPr/>
            <p:nvPr/>
          </p:nvSpPr>
          <p:spPr>
            <a:xfrm>
              <a:off x="3321172" y="2446883"/>
              <a:ext cx="148831" cy="211159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5" name="箭头: 右 274"/>
            <p:cNvSpPr/>
            <p:nvPr/>
          </p:nvSpPr>
          <p:spPr>
            <a:xfrm>
              <a:off x="4139053" y="2434744"/>
              <a:ext cx="148831" cy="211159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76" name="直接箭头连接符 275"/>
            <p:cNvCxnSpPr>
              <a:endCxn id="237" idx="1"/>
            </p:cNvCxnSpPr>
            <p:nvPr/>
          </p:nvCxnSpPr>
          <p:spPr>
            <a:xfrm>
              <a:off x="878158" y="2658043"/>
              <a:ext cx="475254" cy="8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矩形 276"/>
            <p:cNvSpPr/>
            <p:nvPr/>
          </p:nvSpPr>
          <p:spPr>
            <a:xfrm>
              <a:off x="1084172" y="1655891"/>
              <a:ext cx="363965" cy="36749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①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9" name="矩形 278"/>
            <p:cNvSpPr/>
            <p:nvPr/>
          </p:nvSpPr>
          <p:spPr>
            <a:xfrm>
              <a:off x="433178" y="3245030"/>
              <a:ext cx="363965" cy="36749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②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0" name="矩形 279"/>
            <p:cNvSpPr/>
            <p:nvPr/>
          </p:nvSpPr>
          <p:spPr>
            <a:xfrm>
              <a:off x="433178" y="5271552"/>
              <a:ext cx="363965" cy="36749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③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1" name="箭头: 右 280"/>
            <p:cNvSpPr/>
            <p:nvPr/>
          </p:nvSpPr>
          <p:spPr>
            <a:xfrm rot="16200000">
              <a:off x="1854204" y="4817924"/>
              <a:ext cx="272034" cy="700023"/>
            </a:xfrm>
            <a:prstGeom prst="rightArrow">
              <a:avLst/>
            </a:prstGeom>
            <a:gradFill>
              <a:gsLst>
                <a:gs pos="0">
                  <a:srgbClr val="C00000">
                    <a:alpha val="0"/>
                  </a:srgbClr>
                </a:gs>
                <a:gs pos="100000">
                  <a:srgbClr val="C00000"/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3130"/>
              <a:endParaRPr lang="zh-CN" altLang="en-US" sz="1200" b="1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435274" y="5282439"/>
            <a:ext cx="2956560" cy="8493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内存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: 圆角 1"/>
          <p:cNvSpPr/>
          <p:nvPr/>
        </p:nvSpPr>
        <p:spPr>
          <a:xfrm>
            <a:off x="628314" y="2571907"/>
            <a:ext cx="1087116" cy="4767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628314" y="3789703"/>
            <a:ext cx="1087116" cy="4767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TLB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628314" y="5529562"/>
            <a:ext cx="633392" cy="4767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NUMA0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1300970" y="5517206"/>
            <a:ext cx="633392" cy="4767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NUMA1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1973626" y="5517205"/>
            <a:ext cx="633392" cy="4767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NUMA2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2646281" y="5517206"/>
            <a:ext cx="633392" cy="4767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NUMAx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5" name="直接箭头连接符 4"/>
          <p:cNvCxnSpPr>
            <a:stCxn id="2" idx="2"/>
            <a:endCxn id="30" idx="0"/>
          </p:cNvCxnSpPr>
          <p:nvPr/>
        </p:nvCxnSpPr>
        <p:spPr>
          <a:xfrm>
            <a:off x="1171872" y="3048642"/>
            <a:ext cx="0" cy="741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/>
          <p:cNvSpPr/>
          <p:nvPr/>
        </p:nvSpPr>
        <p:spPr>
          <a:xfrm>
            <a:off x="1832744" y="3789702"/>
            <a:ext cx="774274" cy="4767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 fault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1832744" y="4427711"/>
            <a:ext cx="774274" cy="476735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 table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箭头连接符 8"/>
          <p:cNvCxnSpPr>
            <a:stCxn id="30" idx="3"/>
            <a:endCxn id="39" idx="1"/>
          </p:cNvCxnSpPr>
          <p:nvPr/>
        </p:nvCxnSpPr>
        <p:spPr>
          <a:xfrm flipV="1">
            <a:off x="1715430" y="4028070"/>
            <a:ext cx="1173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圆角 44"/>
          <p:cNvSpPr/>
          <p:nvPr/>
        </p:nvSpPr>
        <p:spPr>
          <a:xfrm>
            <a:off x="2741586" y="3789701"/>
            <a:ext cx="723430" cy="47673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上下文统计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现有方案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箭头连接符 12"/>
          <p:cNvCxnSpPr>
            <a:stCxn id="39" idx="3"/>
            <a:endCxn id="45" idx="1"/>
          </p:cNvCxnSpPr>
          <p:nvPr/>
        </p:nvCxnSpPr>
        <p:spPr>
          <a:xfrm flipV="1">
            <a:off x="2607018" y="4028069"/>
            <a:ext cx="1345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39" idx="2"/>
            <a:endCxn id="40" idx="0"/>
          </p:cNvCxnSpPr>
          <p:nvPr/>
        </p:nvCxnSpPr>
        <p:spPr>
          <a:xfrm>
            <a:off x="2219881" y="4266437"/>
            <a:ext cx="0" cy="161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箭头: 下 42"/>
          <p:cNvSpPr/>
          <p:nvPr/>
        </p:nvSpPr>
        <p:spPr>
          <a:xfrm>
            <a:off x="1004232" y="4450086"/>
            <a:ext cx="335280" cy="766918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箭头: 下 63"/>
          <p:cNvSpPr/>
          <p:nvPr/>
        </p:nvSpPr>
        <p:spPr>
          <a:xfrm>
            <a:off x="2086744" y="4969880"/>
            <a:ext cx="335280" cy="24712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61996" y="3196890"/>
            <a:ext cx="629914" cy="32826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PMU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采样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（新方案）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68" name="表格 67"/>
          <p:cNvGraphicFramePr>
            <a:graphicFrameLocks noGrp="1"/>
          </p:cNvGraphicFramePr>
          <p:nvPr/>
        </p:nvGraphicFramePr>
        <p:xfrm>
          <a:off x="4083187" y="3266071"/>
          <a:ext cx="2582076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516200"/>
                <a:gridCol w="516469"/>
                <a:gridCol w="516469"/>
                <a:gridCol w="516469"/>
                <a:gridCol w="516469"/>
              </a:tblGrid>
              <a:tr h="203903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numa0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numa1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05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numax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05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Cpu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-node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线程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20%</a:t>
                      </a:r>
                      <a:endParaRPr lang="zh-CN" sz="1050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20%</a:t>
                      </a:r>
                      <a:endParaRPr lang="zh-CN" altLang="zh-CN" sz="110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20%</a:t>
                      </a:r>
                      <a:endParaRPr lang="zh-CN" altLang="zh-CN" sz="105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644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线程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10%</a:t>
                      </a:r>
                      <a:endParaRPr lang="zh-CN" altLang="en-US" sz="105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20%</a:t>
                      </a:r>
                      <a:endParaRPr lang="zh-CN" altLang="zh-CN" sz="1100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50%</a:t>
                      </a:r>
                      <a:endParaRPr lang="zh-CN" altLang="zh-CN" sz="105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644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线程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30%</a:t>
                      </a:r>
                      <a:endParaRPr lang="zh-CN" altLang="en-US" sz="105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30%</a:t>
                      </a:r>
                      <a:endParaRPr lang="zh-CN" altLang="zh-CN" sz="105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30%</a:t>
                      </a:r>
                      <a:endParaRPr lang="zh-CN" altLang="zh-CN" sz="1050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7" name="箭头: 右 46"/>
          <p:cNvSpPr/>
          <p:nvPr/>
        </p:nvSpPr>
        <p:spPr>
          <a:xfrm>
            <a:off x="2182794" y="3231635"/>
            <a:ext cx="1653965" cy="29351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箭头: 右 75"/>
          <p:cNvSpPr/>
          <p:nvPr/>
        </p:nvSpPr>
        <p:spPr>
          <a:xfrm>
            <a:off x="3564555" y="3870006"/>
            <a:ext cx="272204" cy="293516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452833" y="4067680"/>
            <a:ext cx="1842784" cy="20890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CPU-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内存亲和统计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优化前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81" name="表格 80"/>
          <p:cNvGraphicFramePr>
            <a:graphicFrameLocks noGrp="1"/>
          </p:cNvGraphicFramePr>
          <p:nvPr/>
        </p:nvGraphicFramePr>
        <p:xfrm>
          <a:off x="4083186" y="5148562"/>
          <a:ext cx="2582081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516201"/>
                <a:gridCol w="516470"/>
                <a:gridCol w="516470"/>
                <a:gridCol w="516470"/>
                <a:gridCol w="516470"/>
              </a:tblGrid>
              <a:tr h="203903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sz="105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endParaRPr lang="zh-CN" sz="105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numa0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numa1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05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numax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en-US" altLang="zh-CN" sz="105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Cpu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-node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线程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100%</a:t>
                      </a:r>
                      <a:endParaRPr lang="zh-CN" sz="1050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0%</a:t>
                      </a:r>
                      <a:endParaRPr lang="zh-CN" altLang="zh-CN" sz="110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0%</a:t>
                      </a:r>
                      <a:endParaRPr lang="zh-CN" altLang="zh-CN" sz="105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644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线程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0%</a:t>
                      </a:r>
                      <a:endParaRPr lang="zh-CN" altLang="en-US" sz="105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10%</a:t>
                      </a:r>
                      <a:endParaRPr lang="zh-CN" altLang="zh-CN" sz="110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90%</a:t>
                      </a:r>
                      <a:endParaRPr lang="zh-CN" altLang="zh-CN" sz="1050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x</a:t>
                      </a:r>
                      <a:endParaRPr lang="zh-CN" sz="1050" kern="1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644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800"/>
                        </a:spcAft>
                      </a:pPr>
                      <a:r>
                        <a:rPr lang="zh-CN" altLang="en-US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线程</a:t>
                      </a:r>
                      <a:r>
                        <a:rPr lang="en-US" altLang="zh-CN" sz="105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n</a:t>
                      </a:r>
                      <a:endParaRPr lang="zh-CN" altLang="zh-CN" sz="105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chemeClr val="accent2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5%</a:t>
                      </a:r>
                      <a:endParaRPr lang="zh-CN" altLang="en-US" sz="1050" kern="100" dirty="0">
                        <a:solidFill>
                          <a:schemeClr val="accent2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80%</a:t>
                      </a:r>
                      <a:endParaRPr lang="zh-CN" altLang="zh-CN" sz="1050" kern="100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1187450" rtl="0" eaLnBrk="1" fontAlgn="auto" latinLnBrk="0" hangingPunct="1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5%</a:t>
                      </a:r>
                      <a:endParaRPr lang="zh-CN" altLang="zh-CN" sz="105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 dirty="0">
                          <a:solidFill>
                            <a:srgbClr val="FFC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sz="1050" kern="1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2" name="文本框 81"/>
          <p:cNvSpPr txBox="1"/>
          <p:nvPr/>
        </p:nvSpPr>
        <p:spPr>
          <a:xfrm>
            <a:off x="4452833" y="5913606"/>
            <a:ext cx="2094871" cy="28203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CPU-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内存亲和统计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（优化后）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" name="箭头: 下 82"/>
          <p:cNvSpPr/>
          <p:nvPr/>
        </p:nvSpPr>
        <p:spPr>
          <a:xfrm>
            <a:off x="4291858" y="4427711"/>
            <a:ext cx="2010424" cy="576788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线程迁移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内存迁移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38480" y="774388"/>
            <a:ext cx="6126783" cy="1671999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方案原理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访问不同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域速度不对等，通常需要手动绑核</a:t>
            </a:r>
            <a:r>
              <a:rPr lang="zh-CN" altLang="en-US" sz="14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才能实现业务性能最优。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自动调优通过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PMU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事件采集实时获取线程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内存亲和关系，动态对线程和内存进行迁移，确保线程所在的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和所用内存在同一个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，从而提升性能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005002" y="887041"/>
            <a:ext cx="4800917" cy="149757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方案特点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免适配：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通过采集线程对内存的行为进行分析，自动进行迁移，无需业务适配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高灵敏：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PMU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采样不再等待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Pagefault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来获取线程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内存映射关系，能更快感知亲和关系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7005002" y="2502696"/>
            <a:ext cx="4800917" cy="1268438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优化效果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</a:t>
            </a: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优化效果与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</a:t>
            </a: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瓶颈程度相关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redis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fio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-US" altLang="zh-CN" sz="1400" u="none" strike="noStrike" kern="120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wrf</a:t>
            </a:r>
            <a:r>
              <a:rPr kumimoji="0" lang="zh-CN" altLang="en-US" sz="140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等场景性能提升</a:t>
            </a: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35%+</a:t>
            </a:r>
            <a:endParaRPr kumimoji="0" lang="en-US" altLang="zh-CN" sz="140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副标题 1"/>
          <p:cNvSpPr txBox="1"/>
          <p:nvPr/>
        </p:nvSpPr>
        <p:spPr>
          <a:xfrm>
            <a:off x="518834" y="289356"/>
            <a:ext cx="11319502" cy="4317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8085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9372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zh-CN" altLang="en-US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瓶颈感知和自动调优，典型业务场景性能提升</a:t>
            </a:r>
            <a:r>
              <a:rPr lang="en-US" altLang="zh-CN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20%+</a:t>
            </a:r>
            <a:endParaRPr lang="zh-CN" altLang="en-US" sz="2400" b="1" kern="0" dirty="0">
              <a:solidFill>
                <a:srgbClr val="9500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093390" y="3937056"/>
            <a:ext cx="4800917" cy="234530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【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与手动绑核对比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简单场景与手动绑核持平：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简单场景通过业务直接绑定在一个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上即可达到最佳，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调优效果与手动绑核持平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复杂场景持平或超过手动绑核：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、传统的手动绑核是将某个进程整个绑定在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资源大于一个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资源则无法手动绑核，此时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调优可以通过线程感知粒度调优做到手动无法实现优化效果。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、现实的业务在一个物理机上部署多个业务，需要人工划分好资源，如果专家经验不足可能无法达到最优效果</a:t>
            </a:r>
            <a:endParaRPr kumimoji="0" lang="en-US" altLang="zh-CN" sz="120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"/>
          <p:cNvSpPr/>
          <p:nvPr/>
        </p:nvSpPr>
        <p:spPr>
          <a:xfrm>
            <a:off x="6515781" y="950784"/>
            <a:ext cx="5234893" cy="5597547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666666">
                  <a:lumMod val="60000"/>
                  <a:lumOff val="40000"/>
                  <a:alpha val="0"/>
                </a:srgbClr>
              </a:gs>
              <a:gs pos="33000">
                <a:srgbClr val="666666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0">
                  <a:srgbClr val="666666">
                    <a:lumMod val="40000"/>
                    <a:lumOff val="60000"/>
                  </a:srgbClr>
                </a:gs>
                <a:gs pos="100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defTabSz="914400">
              <a:lnSpc>
                <a:spcPct val="120000"/>
              </a:lnSpc>
            </a:pPr>
            <a:endParaRPr kumimoji="1" sz="12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6640111" y="1398911"/>
            <a:ext cx="5023871" cy="1907621"/>
          </a:xfrm>
          <a:prstGeom prst="roundRect">
            <a:avLst>
              <a:gd name="adj" fmla="val 5396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圆角矩形"/>
          <p:cNvSpPr/>
          <p:nvPr/>
        </p:nvSpPr>
        <p:spPr>
          <a:xfrm>
            <a:off x="458746" y="950784"/>
            <a:ext cx="5725933" cy="5574585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666666">
                  <a:lumMod val="60000"/>
                  <a:lumOff val="40000"/>
                  <a:alpha val="0"/>
                </a:srgbClr>
              </a:gs>
              <a:gs pos="33000">
                <a:srgbClr val="666666">
                  <a:lumMod val="60000"/>
                  <a:lumOff val="40000"/>
                  <a:alpha val="20000"/>
                </a:srgbClr>
              </a:gs>
            </a:gsLst>
            <a:lin ang="5400000" scaled="0"/>
          </a:gradFill>
          <a:ln w="6350" cap="flat" cmpd="sng" algn="ctr">
            <a:gradFill>
              <a:gsLst>
                <a:gs pos="0">
                  <a:srgbClr val="666666">
                    <a:lumMod val="40000"/>
                    <a:lumOff val="60000"/>
                  </a:srgbClr>
                </a:gs>
                <a:gs pos="100000">
                  <a:srgbClr val="666666">
                    <a:lumMod val="40000"/>
                    <a:lumOff val="60000"/>
                    <a:alpha val="0"/>
                  </a:srgb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defTabSz="914400">
              <a:lnSpc>
                <a:spcPct val="120000"/>
              </a:lnSpc>
            </a:pPr>
            <a:endParaRPr kumimoji="1" sz="120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8834" y="332631"/>
            <a:ext cx="11321840" cy="3999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r>
              <a:rPr lang="en-US" altLang="zh-CN" sz="2800" b="1" kern="0" dirty="0" err="1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sysboost</a:t>
            </a:r>
            <a:r>
              <a:rPr lang="zh-CN" altLang="en-US" sz="28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动态二进制重排降低</a:t>
            </a:r>
            <a:r>
              <a:rPr lang="en-US" altLang="zh-CN" sz="28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miss</a:t>
            </a:r>
            <a:r>
              <a:rPr lang="zh-CN" altLang="en-US" sz="28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率，典型业务场景性能提升</a:t>
            </a:r>
            <a:r>
              <a:rPr lang="en-US" altLang="zh-CN" sz="28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20%+</a:t>
            </a:r>
            <a:endParaRPr lang="zh-CN" altLang="en-US" sz="2800" b="1" kern="0" dirty="0">
              <a:solidFill>
                <a:srgbClr val="9500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70706" y="5079237"/>
            <a:ext cx="5427676" cy="122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defRPr/>
            </a:pPr>
            <a:r>
              <a:rPr lang="en-US" altLang="zh-CN" sz="1400" b="1" dirty="0">
                <a:solidFill>
                  <a:srgbClr val="1D1D1A"/>
                </a:solidFill>
                <a:latin typeface="+mn-ea"/>
                <a:ea typeface="+mn-ea"/>
                <a:cs typeface="+mn-ea"/>
                <a:sym typeface="+mn-lt"/>
              </a:rPr>
              <a:t>【</a:t>
            </a:r>
            <a:r>
              <a:rPr lang="zh-CN" altLang="en-US" sz="1400" b="1" dirty="0">
                <a:solidFill>
                  <a:srgbClr val="1D1D1A"/>
                </a:solidFill>
                <a:latin typeface="+mn-ea"/>
                <a:ea typeface="+mn-ea"/>
                <a:cs typeface="+mn-ea"/>
                <a:sym typeface="+mn-lt"/>
              </a:rPr>
              <a:t>主要优化</a:t>
            </a:r>
            <a:r>
              <a:rPr lang="en-US" altLang="zh-CN" sz="1400" b="1" dirty="0">
                <a:solidFill>
                  <a:srgbClr val="1D1D1A"/>
                </a:solidFill>
                <a:latin typeface="+mn-ea"/>
                <a:ea typeface="+mn-ea"/>
                <a:cs typeface="+mn-ea"/>
                <a:sym typeface="+mn-lt"/>
              </a:rPr>
              <a:t>】</a:t>
            </a:r>
            <a:endParaRPr lang="en-US" altLang="zh-CN" sz="1400" b="1" dirty="0">
              <a:latin typeface="+mn-ea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b="1" dirty="0">
                <a:latin typeface="+mn-lt"/>
                <a:ea typeface="+mn-ea"/>
                <a:cs typeface="+mn-ea"/>
                <a:sym typeface="+mn-lt"/>
              </a:rPr>
              <a:t>应用极速加载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单次加载全部代码段，预先解析动态库符号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;</a:t>
            </a:r>
            <a:endParaRPr lang="en-US" altLang="zh-CN" sz="1100" dirty="0"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b="1" dirty="0">
                <a:latin typeface="+mn-lt"/>
                <a:ea typeface="+mn-ea"/>
                <a:cs typeface="+mn-ea"/>
                <a:sym typeface="+mn-lt"/>
              </a:rPr>
              <a:t>消除</a:t>
            </a:r>
            <a:r>
              <a:rPr lang="en-US" altLang="zh-CN" sz="1100" b="1" dirty="0">
                <a:latin typeface="+mn-lt"/>
                <a:ea typeface="+mn-ea"/>
                <a:cs typeface="+mn-ea"/>
                <a:sym typeface="+mn-lt"/>
              </a:rPr>
              <a:t>PLT</a:t>
            </a:r>
            <a:r>
              <a:rPr lang="zh-CN" altLang="en-US" sz="1100" b="1" dirty="0">
                <a:latin typeface="+mn-lt"/>
                <a:ea typeface="+mn-ea"/>
                <a:cs typeface="+mn-ea"/>
                <a:sym typeface="+mn-lt"/>
              </a:rPr>
              <a:t>跳转：</a:t>
            </a:r>
            <a:r>
              <a:rPr lang="en-US" altLang="zh-CN" sz="11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1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消除函数间接跳转</a:t>
            </a:r>
            <a:r>
              <a:rPr lang="en-US" altLang="zh-CN" sz="11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;</a:t>
            </a:r>
            <a:endParaRPr lang="zh-CN" altLang="en-US" sz="11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b="1" dirty="0">
                <a:latin typeface="+mn-lt"/>
                <a:ea typeface="+mn-ea"/>
                <a:cs typeface="+mn-ea"/>
                <a:sym typeface="+mn-lt"/>
              </a:rPr>
              <a:t>大页加载程序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降低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TLB miss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；</a:t>
            </a:r>
            <a:endParaRPr lang="en-US" altLang="zh-CN" sz="1100" dirty="0">
              <a:latin typeface="+mn-lt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ts val="18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100" b="1" dirty="0">
                <a:latin typeface="+mn-lt"/>
                <a:ea typeface="+mn-ea"/>
                <a:cs typeface="+mn-ea"/>
                <a:sym typeface="+mn-lt"/>
              </a:rPr>
              <a:t>智能识别业务热点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，并重新排布代码</a:t>
            </a:r>
            <a:r>
              <a:rPr lang="en-US" altLang="zh-CN" sz="11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100" dirty="0">
                <a:latin typeface="+mn-lt"/>
                <a:ea typeface="+mn-ea"/>
                <a:cs typeface="+mn-ea"/>
                <a:sym typeface="+mn-lt"/>
              </a:rPr>
              <a:t>在线适应业务变化。</a:t>
            </a:r>
            <a:endParaRPr lang="zh-CN" altLang="en-US" sz="1100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80" name="Picture 2" descr="C:\Users\l00391718\AppData\Roaming\eSpace_Desktop\UserData\l00391718\imagefiles\0CBE0FD7-1917-4713-A0B2-07FC1C595B2C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"/>
          <a:stretch>
            <a:fillRect/>
          </a:stretch>
        </p:blipFill>
        <p:spPr bwMode="auto">
          <a:xfrm>
            <a:off x="920671" y="3578646"/>
            <a:ext cx="4137104" cy="11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896393" y="1692251"/>
            <a:ext cx="4047082" cy="1218934"/>
            <a:chOff x="318291" y="1665113"/>
            <a:chExt cx="5422092" cy="180734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291" y="1665113"/>
              <a:ext cx="1927085" cy="153096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24" y="1706592"/>
              <a:ext cx="1890688" cy="150614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2129" y="1705197"/>
              <a:ext cx="1778254" cy="148067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79854" y="3232876"/>
              <a:ext cx="360801" cy="239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zh-CN" altLang="en-US" sz="1050" b="1" dirty="0">
                  <a:solidFill>
                    <a:srgbClr val="000000"/>
                  </a:solidFill>
                  <a:cs typeface="+mn-ea"/>
                  <a:sym typeface="+mn-lt"/>
                </a:rPr>
                <a:t>正常</a:t>
              </a:r>
              <a:endParaRPr kumimoji="1" lang="zh-CN" altLang="en-US" sz="1050" b="1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2911198" y="3232579"/>
              <a:ext cx="360801" cy="239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zh-CN" altLang="en-US" sz="1050" b="1" dirty="0">
                  <a:solidFill>
                    <a:srgbClr val="000000"/>
                  </a:solidFill>
                  <a:cs typeface="+mn-ea"/>
                  <a:sym typeface="+mn-lt"/>
                </a:rPr>
                <a:t>优化</a:t>
              </a:r>
              <a:endParaRPr kumimoji="1" lang="zh-CN" altLang="en-US" sz="1050" b="1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716604" y="3232578"/>
              <a:ext cx="360801" cy="239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zh-CN" altLang="en-US" sz="1050" b="1" dirty="0">
                  <a:solidFill>
                    <a:srgbClr val="000000"/>
                  </a:solidFill>
                  <a:cs typeface="+mn-ea"/>
                  <a:sym typeface="+mn-lt"/>
                </a:rPr>
                <a:t>最优</a:t>
              </a:r>
              <a:endParaRPr kumimoji="1" lang="zh-CN" altLang="en-US" sz="1050" b="1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70705" y="1398241"/>
            <a:ext cx="5200768" cy="209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lnSpc>
                <a:spcPts val="18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b="1" dirty="0">
                <a:solidFill>
                  <a:srgbClr val="000000"/>
                </a:solidFill>
                <a:cs typeface="+mn-ea"/>
                <a:sym typeface="+mn-lt"/>
              </a:rPr>
              <a:t>代码运行布局：</a:t>
            </a:r>
            <a:r>
              <a:rPr kumimoji="1"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局部原理保证</a:t>
            </a:r>
            <a:r>
              <a:rPr kumimoji="1"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Cache</a:t>
            </a:r>
            <a:r>
              <a:rPr kumimoji="1"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命中，提升系统</a:t>
            </a:r>
            <a:r>
              <a:rPr kumimoji="1" lang="en-US" altLang="zh-CN" sz="1200" dirty="0">
                <a:solidFill>
                  <a:srgbClr val="000000"/>
                </a:solidFill>
                <a:cs typeface="+mn-ea"/>
                <a:sym typeface="+mn-lt"/>
              </a:rPr>
              <a:t>IPC</a:t>
            </a:r>
            <a:endParaRPr kumimoji="1" lang="zh-CN" altLang="en-US" sz="12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70705" y="3292300"/>
            <a:ext cx="4586270" cy="209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ts val="18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1" lang="zh-CN" altLang="en-US" sz="1200" b="1" dirty="0">
                <a:solidFill>
                  <a:srgbClr val="000000"/>
                </a:solidFill>
                <a:cs typeface="+mn-ea"/>
                <a:sym typeface="+mn-lt"/>
              </a:rPr>
              <a:t>动态库代码</a:t>
            </a:r>
            <a:r>
              <a:rPr kumimoji="1" lang="zh-CN" altLang="en-US" sz="1200" dirty="0">
                <a:solidFill>
                  <a:srgbClr val="000000"/>
                </a:solidFill>
                <a:cs typeface="+mn-ea"/>
                <a:sym typeface="+mn-lt"/>
              </a:rPr>
              <a:t>：动态库函数间接跳转影响流水线</a:t>
            </a:r>
            <a:endParaRPr kumimoji="1" lang="zh-CN" altLang="en-US" sz="120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82101" y="1041085"/>
            <a:ext cx="5200768" cy="3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defTabSz="913765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30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spcAft>
                <a:spcPts val="300"/>
              </a:spcAft>
              <a:defRPr/>
            </a:pPr>
            <a:r>
              <a:rPr lang="en-US" altLang="zh-CN" sz="1400" b="1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sz="1400" b="1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问题</a:t>
            </a:r>
            <a:r>
              <a:rPr lang="en-US" altLang="zh-CN" sz="1400" b="1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zh-CN" altLang="en-US" sz="1400" b="1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挑战</a:t>
            </a:r>
            <a:r>
              <a:rPr lang="en-US" altLang="zh-CN" sz="1400" b="1" dirty="0">
                <a:solidFill>
                  <a:srgbClr val="1D1D1A"/>
                </a:solidFill>
                <a:latin typeface="+mn-lt"/>
                <a:ea typeface="+mn-ea"/>
                <a:cs typeface="+mn-ea"/>
                <a:sym typeface="+mn-lt"/>
              </a:rPr>
              <a:t>】</a:t>
            </a:r>
            <a:endParaRPr lang="en-US" altLang="zh-CN" sz="1400" b="1" dirty="0">
              <a:solidFill>
                <a:srgbClr val="1D1D1A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630262" y="1041085"/>
            <a:ext cx="4862075" cy="308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defTabSz="913765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kern="0" cap="none" spc="0" normalizeH="0" baseline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ts val="1800"/>
              </a:lnSpc>
              <a:spcAft>
                <a:spcPts val="300"/>
              </a:spcAft>
            </a:pP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解决方案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】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90" name="表格 89"/>
          <p:cNvGraphicFramePr>
            <a:graphicFrameLocks noGrp="1"/>
          </p:cNvGraphicFramePr>
          <p:nvPr/>
        </p:nvGraphicFramePr>
        <p:xfrm>
          <a:off x="6635124" y="5156097"/>
          <a:ext cx="4913484" cy="1188445"/>
        </p:xfrm>
        <a:graphic>
          <a:graphicData uri="http://schemas.openxmlformats.org/drawingml/2006/table">
            <a:tbl>
              <a:tblPr>
                <a:tableStyleId>{72833802-FEF1-4C79-8D5D-14CF1EAF98D9}</a:tableStyleId>
              </a:tblPr>
              <a:tblGrid>
                <a:gridCol w="1228371"/>
                <a:gridCol w="1228371"/>
                <a:gridCol w="1228371"/>
                <a:gridCol w="1228371"/>
              </a:tblGrid>
              <a:tr h="23768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测试项</a:t>
                      </a:r>
                      <a:endParaRPr lang="zh-CN" altLang="en-US" sz="12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优化前</a:t>
                      </a:r>
                      <a:endParaRPr lang="zh-CN" altLang="en-US" sz="12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优化后</a:t>
                      </a:r>
                      <a:endParaRPr lang="en-US" altLang="zh-CN" sz="12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优化效果</a:t>
                      </a:r>
                      <a:endParaRPr lang="zh-CN" altLang="en-US" sz="12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85000"/>
                      </a:schemeClr>
                    </a:solidFill>
                  </a:tcPr>
                </a:tc>
              </a:tr>
              <a:tr h="2376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TPS</a:t>
                      </a:r>
                      <a:endParaRPr lang="en-US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70.19</a:t>
                      </a:r>
                      <a:endParaRPr lang="en-US" altLang="zh-CN" sz="1100" b="1" i="0" u="none" strike="noStrike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88.17</a:t>
                      </a:r>
                      <a:endParaRPr lang="en-US" altLang="zh-CN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25.62%</a:t>
                      </a:r>
                      <a:endParaRPr lang="en-US" altLang="zh-CN" sz="11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QPS</a:t>
                      </a:r>
                      <a:endParaRPr lang="en-US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1404.78</a:t>
                      </a:r>
                      <a:endParaRPr lang="en-US" altLang="zh-CN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1763.79</a:t>
                      </a:r>
                      <a:endParaRPr lang="en-US" altLang="zh-CN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25.56%</a:t>
                      </a:r>
                      <a:endParaRPr lang="en-US" altLang="zh-CN" sz="11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lat</a:t>
                      </a:r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avg</a:t>
                      </a:r>
                      <a:endParaRPr lang="en-US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1817.19</a:t>
                      </a:r>
                      <a:endParaRPr lang="en-US" altLang="zh-CN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1450.54</a:t>
                      </a:r>
                      <a:endParaRPr lang="en-US" altLang="zh-CN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20.18%</a:t>
                      </a:r>
                      <a:endParaRPr lang="en-US" altLang="zh-CN" sz="11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6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lat</a:t>
                      </a:r>
                      <a:r>
                        <a:rPr lang="en-US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95th</a:t>
                      </a:r>
                      <a:endParaRPr lang="en-US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7615.89</a:t>
                      </a:r>
                      <a:endParaRPr lang="en-US" altLang="zh-CN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5607.61</a:t>
                      </a:r>
                      <a:endParaRPr lang="en-US" altLang="zh-CN" sz="1100" b="1" i="0" u="none" strike="noStrike" dirty="0"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26.37%</a:t>
                      </a:r>
                      <a:endParaRPr lang="en-US" altLang="zh-CN" sz="1100" b="1" i="0" u="none" strike="noStrike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6692925" y="1455811"/>
            <a:ext cx="4929495" cy="1794870"/>
            <a:chOff x="219330" y="2581349"/>
            <a:chExt cx="5475853" cy="2400132"/>
          </a:xfrm>
        </p:grpSpPr>
        <p:grpSp>
          <p:nvGrpSpPr>
            <p:cNvPr id="25" name="组合 24"/>
            <p:cNvGrpSpPr/>
            <p:nvPr/>
          </p:nvGrpSpPr>
          <p:grpSpPr>
            <a:xfrm>
              <a:off x="219330" y="2581349"/>
              <a:ext cx="5475853" cy="2400132"/>
              <a:chOff x="60304" y="2581348"/>
              <a:chExt cx="6125227" cy="2831332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6434" y="3016727"/>
                <a:ext cx="4861553" cy="2395953"/>
              </a:xfrm>
              <a:prstGeom prst="rect">
                <a:avLst/>
              </a:prstGeom>
              <a:solidFill>
                <a:srgbClr val="FEF1C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24000" rtlCol="0" anchor="ctr"/>
              <a:lstStyle/>
              <a:p>
                <a:pPr algn="ctr"/>
                <a:endParaRPr lang="en-US" altLang="zh-CN" sz="1050" dirty="0">
                  <a:latin typeface="+mn-ea"/>
                </a:endParaRPr>
              </a:p>
              <a:p>
                <a:pPr algn="ctr"/>
                <a:endParaRPr lang="en-US" altLang="zh-CN" sz="1050" dirty="0">
                  <a:latin typeface="+mn-ea"/>
                </a:endParaRPr>
              </a:p>
              <a:p>
                <a:pPr algn="ctr"/>
                <a:r>
                  <a:rPr lang="en-US" altLang="zh-CN" sz="1200" kern="0" dirty="0" err="1">
                    <a:solidFill>
                      <a:prstClr val="black"/>
                    </a:solidFill>
                    <a:latin typeface="+mn-ea"/>
                  </a:rPr>
                  <a:t>sysboost</a:t>
                </a:r>
                <a:endParaRPr lang="en-US" altLang="zh-CN" sz="1200" kern="0" dirty="0">
                  <a:solidFill>
                    <a:prstClr val="black"/>
                  </a:solidFill>
                  <a:latin typeface="+mn-ea"/>
                </a:endParaRPr>
              </a:p>
              <a:p>
                <a:pPr algn="ctr"/>
                <a:endParaRPr lang="en-US" altLang="zh-CN" sz="1050" kern="0" dirty="0">
                  <a:solidFill>
                    <a:prstClr val="black"/>
                  </a:solidFill>
                  <a:latin typeface="+mn-ea"/>
                </a:endParaRPr>
              </a:p>
              <a:p>
                <a:pPr algn="ctr"/>
                <a:endParaRPr lang="en-US" altLang="zh-CN" sz="105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endParaRPr lang="en-US" altLang="zh-CN" sz="105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endParaRPr lang="en-US" altLang="zh-CN" sz="105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endParaRPr lang="en-US" altLang="zh-CN" sz="105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endParaRPr lang="en-US" altLang="zh-CN" sz="105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endParaRPr lang="en-US" altLang="zh-CN" sz="105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endParaRPr lang="en-US" altLang="zh-CN" sz="105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endParaRPr lang="en-US" altLang="zh-CN" sz="1050" dirty="0">
                  <a:solidFill>
                    <a:schemeClr val="tx1"/>
                  </a:solidFill>
                  <a:latin typeface="+mn-ea"/>
                </a:endParaRPr>
              </a:p>
              <a:p>
                <a:pPr algn="ctr"/>
                <a:endParaRPr lang="en-US" altLang="zh-CN" sz="1050" dirty="0">
                  <a:latin typeface="+mn-ea"/>
                </a:endParaRPr>
              </a:p>
              <a:p>
                <a:pPr algn="ctr"/>
                <a:endParaRPr lang="en-US" altLang="zh-CN" sz="1050" dirty="0">
                  <a:latin typeface="+mn-ea"/>
                </a:endParaRPr>
              </a:p>
              <a:p>
                <a:pPr algn="ctr"/>
                <a:endParaRPr lang="zh-CN" altLang="en-US" sz="1050" dirty="0">
                  <a:latin typeface="+mn-ea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96434" y="2581348"/>
                <a:ext cx="4861552" cy="295328"/>
              </a:xfrm>
              <a:prstGeom prst="rect">
                <a:avLst/>
              </a:prstGeom>
              <a:solidFill>
                <a:srgbClr val="E0DFE1"/>
              </a:solidFill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lIns="0" tIns="0" rIns="0" bIns="0" rtlCol="0" anchor="ctr" anchorCtr="1"/>
              <a:lstStyle/>
              <a:p>
                <a:pPr marL="0" marR="0" lvl="0" indent="0" algn="ctr" defTabSz="9118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1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App</a:t>
                </a:r>
                <a:endPara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232829" y="3436384"/>
                <a:ext cx="4581286" cy="1810055"/>
                <a:chOff x="232829" y="3150137"/>
                <a:chExt cx="4581286" cy="1810055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3295992" y="3167320"/>
                  <a:ext cx="1518123" cy="1792872"/>
                </a:xfrm>
                <a:prstGeom prst="rect">
                  <a:avLst/>
                </a:prstGeom>
                <a:solidFill>
                  <a:srgbClr val="E0DFE1"/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0" tIns="72000" rIns="0" bIns="0" rtlCol="0" anchor="t" anchorCtr="1"/>
                <a:lstStyle/>
                <a:p>
                  <a:pPr marL="0" marR="0" lvl="0" indent="0" algn="ctr" defTabSz="91186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异常监控模块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232829" y="4155263"/>
                  <a:ext cx="2845285" cy="384667"/>
                </a:xfrm>
                <a:prstGeom prst="rect">
                  <a:avLst/>
                </a:prstGeom>
                <a:solidFill>
                  <a:srgbClr val="E0DFE1"/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186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二进制加载接管模块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232831" y="3150137"/>
                  <a:ext cx="2845283" cy="845925"/>
                </a:xfrm>
                <a:prstGeom prst="rect">
                  <a:avLst/>
                </a:prstGeom>
                <a:solidFill>
                  <a:srgbClr val="E0DFE1"/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0" tIns="72000" rIns="0" bIns="0" rtlCol="0" anchor="t" anchorCtr="1"/>
                <a:lstStyle/>
                <a:p>
                  <a:pPr marL="0" marR="0" lvl="0" indent="0" algn="ctr" defTabSz="91186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1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sysboost</a:t>
                  </a: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守护进程</a:t>
                  </a: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服务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409756" y="3575816"/>
                  <a:ext cx="1154913" cy="318403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186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BOLT</a:t>
                  </a: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优化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1655471" y="3575816"/>
                  <a:ext cx="1154913" cy="318403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186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标记设置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3477593" y="4380733"/>
                  <a:ext cx="1154913" cy="318403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186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异常检测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477593" y="3575816"/>
                  <a:ext cx="1154913" cy="318403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</a:ln>
                <a:effectLst/>
              </p:spPr>
              <p:txBody>
                <a:bodyPr lIns="0" tIns="0" rIns="0" bIns="0" rtlCol="0" anchor="ctr" anchorCtr="1"/>
                <a:lstStyle/>
                <a:p>
                  <a:pPr marL="0" marR="0" lvl="0" indent="0" algn="ctr" defTabSz="91186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1100" kern="0" dirty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优化回退</a:t>
                  </a:r>
                  <a:endPara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cxnSp>
            <p:nvCxnSpPr>
              <p:cNvPr id="30" name="直接连接符 29"/>
              <p:cNvCxnSpPr/>
              <p:nvPr/>
            </p:nvCxnSpPr>
            <p:spPr>
              <a:xfrm>
                <a:off x="60304" y="4353035"/>
                <a:ext cx="5783580" cy="0"/>
              </a:xfrm>
              <a:prstGeom prst="line">
                <a:avLst/>
              </a:prstGeom>
              <a:ln w="1270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文本框 30"/>
              <p:cNvSpPr txBox="1"/>
              <p:nvPr/>
            </p:nvSpPr>
            <p:spPr>
              <a:xfrm>
                <a:off x="4884969" y="4010157"/>
                <a:ext cx="1300562" cy="308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C00000"/>
                    </a:solidFill>
                  </a:rPr>
                  <a:t>User   space</a:t>
                </a:r>
                <a:endParaRPr lang="zh-CN" altLang="en-US" sz="11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4877912" y="4366026"/>
                <a:ext cx="1300562" cy="308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solidFill>
                      <a:srgbClr val="C00000"/>
                    </a:solidFill>
                  </a:rPr>
                  <a:t>Kernel space</a:t>
                </a:r>
                <a:endParaRPr lang="zh-CN" altLang="en-US" sz="11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382709" y="4572217"/>
              <a:ext cx="2525350" cy="326083"/>
            </a:xfrm>
            <a:prstGeom prst="rect">
              <a:avLst/>
            </a:prstGeom>
            <a:solidFill>
              <a:srgbClr val="E0DFE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0" tIns="0" rIns="0" bIns="0" rtlCol="0" anchor="ctr" anchorCtr="1"/>
            <a:lstStyle/>
            <a:p>
              <a:pPr marL="0" marR="0" lvl="0" indent="0" algn="ctr" defTabSz="91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exec</a:t>
              </a: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原生大页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773313" y="3374668"/>
            <a:ext cx="4800618" cy="1672776"/>
            <a:chOff x="6832594" y="5771820"/>
            <a:chExt cx="4346149" cy="1717280"/>
          </a:xfrm>
        </p:grpSpPr>
        <p:grpSp>
          <p:nvGrpSpPr>
            <p:cNvPr id="63" name="组合 62"/>
            <p:cNvGrpSpPr/>
            <p:nvPr/>
          </p:nvGrpSpPr>
          <p:grpSpPr>
            <a:xfrm>
              <a:off x="6832594" y="5771820"/>
              <a:ext cx="4346149" cy="1717280"/>
              <a:chOff x="4752758" y="3992647"/>
              <a:chExt cx="4654446" cy="2161097"/>
            </a:xfrm>
          </p:grpSpPr>
          <p:sp>
            <p:nvSpPr>
              <p:cNvPr id="65" name="流程图: 过程 64"/>
              <p:cNvSpPr/>
              <p:nvPr/>
            </p:nvSpPr>
            <p:spPr>
              <a:xfrm>
                <a:off x="4752758" y="5241479"/>
                <a:ext cx="4654446" cy="912265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5435787" y="5445073"/>
                <a:ext cx="875125" cy="276885"/>
              </a:xfrm>
              <a:prstGeom prst="rect">
                <a:avLst/>
              </a:prstGeom>
              <a:solidFill>
                <a:srgbClr val="E0DFE1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1"/>
              <a:lstStyle/>
              <a:p>
                <a:pPr marL="0" marR="0" lvl="0" indent="0" algn="ctr" defTabSz="9118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05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MySQL</a:t>
                </a:r>
                <a:r>
                  <a: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启动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082603" y="5445072"/>
                <a:ext cx="875125" cy="276885"/>
              </a:xfrm>
              <a:prstGeom prst="rect">
                <a:avLst/>
              </a:prstGeom>
              <a:solidFill>
                <a:srgbClr val="E0DFE1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1"/>
              <a:lstStyle/>
              <a:p>
                <a:pPr marL="0" marR="0" lvl="0" indent="0" algn="ctr" defTabSz="9118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05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MySQL</a:t>
                </a:r>
                <a:r>
                  <a:rPr lang="zh-CN" altLang="en-US" sz="105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下线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759195" y="5445073"/>
                <a:ext cx="875125" cy="276885"/>
              </a:xfrm>
              <a:prstGeom prst="rect">
                <a:avLst/>
              </a:prstGeom>
              <a:solidFill>
                <a:srgbClr val="E0DFE1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1"/>
              <a:lstStyle/>
              <a:p>
                <a:pPr marL="0" marR="0" lvl="0" indent="0" algn="ctr" defTabSz="91186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05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业务运行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69" name="直接箭头连接符 68"/>
              <p:cNvCxnSpPr>
                <a:stCxn id="66" idx="3"/>
                <a:endCxn id="68" idx="1"/>
              </p:cNvCxnSpPr>
              <p:nvPr/>
            </p:nvCxnSpPr>
            <p:spPr>
              <a:xfrm>
                <a:off x="6310912" y="5583516"/>
                <a:ext cx="448283" cy="0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连接符: 肘形 69"/>
              <p:cNvCxnSpPr>
                <a:stCxn id="67" idx="3"/>
                <a:endCxn id="66" idx="1"/>
              </p:cNvCxnSpPr>
              <p:nvPr/>
            </p:nvCxnSpPr>
            <p:spPr>
              <a:xfrm flipH="1">
                <a:off x="5435787" y="5583515"/>
                <a:ext cx="3521941" cy="1"/>
              </a:xfrm>
              <a:prstGeom prst="bentConnector5">
                <a:avLst>
                  <a:gd name="adj1" fmla="val -6491"/>
                  <a:gd name="adj2" fmla="val 36704300000"/>
                  <a:gd name="adj3" fmla="val 106491"/>
                </a:avLst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/>
              <p:cNvCxnSpPr/>
              <p:nvPr/>
            </p:nvCxnSpPr>
            <p:spPr>
              <a:xfrm>
                <a:off x="7634320" y="5585413"/>
                <a:ext cx="448283" cy="0"/>
              </a:xfrm>
              <a:prstGeom prst="straightConnector1">
                <a:avLst/>
              </a:prstGeom>
              <a:ln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文本框 71"/>
              <p:cNvSpPr txBox="1"/>
              <p:nvPr/>
            </p:nvSpPr>
            <p:spPr>
              <a:xfrm>
                <a:off x="4788475" y="5391377"/>
                <a:ext cx="215444" cy="708671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>
                <a:spAutoFit/>
              </a:bodyPr>
              <a:lstStyle/>
              <a:p>
                <a:pPr algn="l"/>
                <a:r>
                  <a:rPr kumimoji="1" lang="zh-CN" altLang="en-US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用户侧</a:t>
                </a:r>
                <a:endParaRPr kumimoji="1"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流程图: 过程 72"/>
              <p:cNvSpPr/>
              <p:nvPr/>
            </p:nvSpPr>
            <p:spPr>
              <a:xfrm>
                <a:off x="4752758" y="3992647"/>
                <a:ext cx="4654446" cy="981641"/>
              </a:xfrm>
              <a:prstGeom prst="flowChartProcess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780834" y="4155423"/>
                <a:ext cx="230727" cy="792018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>
                <a:spAutoFit/>
              </a:bodyPr>
              <a:lstStyle/>
              <a:p>
                <a:pPr algn="l"/>
                <a:r>
                  <a:rPr kumimoji="1" lang="zh-CN" altLang="en-US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优化侧</a:t>
                </a:r>
                <a:endParaRPr kumimoji="1"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5284914" y="4401458"/>
                <a:ext cx="1176107" cy="419228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1"/>
              <a:lstStyle/>
              <a:p>
                <a:pPr algn="ctr" defTabSz="911860"/>
                <a:r>
                  <a:rPr lang="en-US" altLang="zh-CN" sz="10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sysboost</a:t>
                </a:r>
                <a:endPara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defTabSz="911860"/>
                <a:r>
                  <a: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接管启动，重排优化</a:t>
                </a:r>
                <a:endParaRPr lang="en-US" altLang="zh-CN" sz="10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689751" y="4405419"/>
                <a:ext cx="1176107" cy="419228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1"/>
              <a:lstStyle/>
              <a:p>
                <a:pPr lvl="0" algn="ctr" defTabSz="911860">
                  <a:defRPr/>
                </a:pPr>
                <a:r>
                  <a:rPr lang="en-US" altLang="zh-CN" sz="10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oeAware</a:t>
                </a:r>
                <a:r>
                  <a: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周期采样</a:t>
                </a:r>
                <a:endPara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8110817" y="4407536"/>
                <a:ext cx="1176105" cy="417906"/>
              </a:xfrm>
              <a:prstGeom prst="rect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1"/>
              <a:lstStyle/>
              <a:p>
                <a:pPr algn="ctr" defTabSz="911860">
                  <a:defRPr/>
                </a:pPr>
                <a:r>
                  <a:rPr lang="en-US" altLang="zh-CN" sz="1000" kern="0" dirty="0" err="1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oeAware</a:t>
                </a:r>
                <a:r>
                  <a:rPr lang="zh-CN" altLang="en-US" sz="1000" kern="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热点数据筛选合并</a:t>
                </a:r>
                <a:endParaRPr kumimoji="0" lang="zh-CN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78" name="直接箭头连接符 77"/>
              <p:cNvCxnSpPr>
                <a:stCxn id="75" idx="3"/>
                <a:endCxn id="76" idx="1"/>
              </p:cNvCxnSpPr>
              <p:nvPr/>
            </p:nvCxnSpPr>
            <p:spPr>
              <a:xfrm>
                <a:off x="6461020" y="4611072"/>
                <a:ext cx="228731" cy="3961"/>
              </a:xfrm>
              <a:prstGeom prst="straightConnector1">
                <a:avLst/>
              </a:pr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4" name="连接符: 肘形 83"/>
              <p:cNvCxnSpPr>
                <a:stCxn id="76" idx="3"/>
                <a:endCxn id="77" idx="1"/>
              </p:cNvCxnSpPr>
              <p:nvPr/>
            </p:nvCxnSpPr>
            <p:spPr>
              <a:xfrm>
                <a:off x="7865858" y="4615033"/>
                <a:ext cx="244959" cy="1456"/>
              </a:xfrm>
              <a:prstGeom prst="bentConnector3">
                <a:avLst>
                  <a:gd name="adj1" fmla="val 50000"/>
                </a:avLst>
              </a:prstGeom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6" name="文本框 85"/>
              <p:cNvSpPr txBox="1"/>
              <p:nvPr/>
            </p:nvSpPr>
            <p:spPr>
              <a:xfrm>
                <a:off x="5989918" y="5067347"/>
                <a:ext cx="56773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选取二进制</a:t>
                </a:r>
                <a:endParaRPr kumimoji="1" lang="zh-CN" altLang="en-US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89" name="连接符: 肘形 88"/>
              <p:cNvCxnSpPr/>
              <p:nvPr/>
            </p:nvCxnSpPr>
            <p:spPr>
              <a:xfrm rot="5400000" flipH="1" flipV="1">
                <a:off x="7085810" y="4935595"/>
                <a:ext cx="620429" cy="398532"/>
              </a:xfrm>
              <a:prstGeom prst="bentConnector3">
                <a:avLst/>
              </a:prstGeom>
              <a:ln w="9525" cap="flat" cmpd="sng" algn="ctr">
                <a:solidFill>
                  <a:schemeClr val="bg2">
                    <a:lumMod val="50000"/>
                  </a:schemeClr>
                </a:solidFill>
                <a:prstDash val="dash"/>
                <a:round/>
                <a:headEnd type="none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1" name="文本框 90"/>
              <p:cNvSpPr txBox="1"/>
              <p:nvPr/>
            </p:nvSpPr>
            <p:spPr>
              <a:xfrm>
                <a:off x="7667510" y="5030539"/>
                <a:ext cx="637828" cy="1489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8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热点信息采样</a:t>
                </a:r>
                <a:endParaRPr kumimoji="1" lang="zh-CN" altLang="en-US" sz="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2" name="直接箭头连接符 91"/>
              <p:cNvCxnSpPr>
                <a:stCxn id="75" idx="2"/>
                <a:endCxn id="66" idx="0"/>
              </p:cNvCxnSpPr>
              <p:nvPr/>
            </p:nvCxnSpPr>
            <p:spPr>
              <a:xfrm>
                <a:off x="5872967" y="4820685"/>
                <a:ext cx="382" cy="624387"/>
              </a:xfrm>
              <a:prstGeom prst="straightConnector1">
                <a:avLst/>
              </a:prstGeom>
              <a:ln w="9525" cap="flat" cmpd="sng" algn="ctr">
                <a:solidFill>
                  <a:schemeClr val="bg2">
                    <a:lumMod val="50000"/>
                  </a:schemeClr>
                </a:solidFill>
                <a:prstDash val="dash"/>
                <a:round/>
                <a:headEnd type="none" w="med" len="med"/>
                <a:tailEnd type="oval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64" name="连接符: 肘形 63"/>
            <p:cNvCxnSpPr/>
            <p:nvPr/>
          </p:nvCxnSpPr>
          <p:spPr>
            <a:xfrm rot="16200000" flipH="1" flipV="1">
              <a:off x="8828437" y="4583359"/>
              <a:ext cx="146641" cy="3187825"/>
            </a:xfrm>
            <a:prstGeom prst="bentConnector4">
              <a:avLst>
                <a:gd name="adj1" fmla="val -159153"/>
                <a:gd name="adj2" fmla="val 107171"/>
              </a:avLst>
            </a:prstGeom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副标题 1"/>
          <p:cNvSpPr txBox="1"/>
          <p:nvPr/>
        </p:nvSpPr>
        <p:spPr>
          <a:xfrm>
            <a:off x="302452" y="289355"/>
            <a:ext cx="11591855" cy="64453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8085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9372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SMC</a:t>
            </a:r>
            <a:r>
              <a:rPr lang="zh-CN" altLang="en-US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无感优化提升网络转发效率，本地网络转发性能提升</a:t>
            </a:r>
            <a:r>
              <a:rPr lang="en-US" altLang="zh-CN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20%+</a:t>
            </a:r>
            <a:endParaRPr lang="zh-CN" altLang="en-US" sz="2400" b="1" kern="0" dirty="0">
              <a:solidFill>
                <a:srgbClr val="9500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" name="Picture 4" descr="系列解读SMC-R：透明无感提升云上 TCP 应用网络性能（一）-鸿蒙开发者社区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226" y="2145269"/>
            <a:ext cx="4231423" cy="308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组合 53"/>
          <p:cNvGrpSpPr/>
          <p:nvPr/>
        </p:nvGrpSpPr>
        <p:grpSpPr>
          <a:xfrm>
            <a:off x="431928" y="2518458"/>
            <a:ext cx="4231423" cy="2211933"/>
            <a:chOff x="431929" y="2214210"/>
            <a:chExt cx="5105271" cy="2454778"/>
          </a:xfrm>
        </p:grpSpPr>
        <p:pic>
          <p:nvPicPr>
            <p:cNvPr id="55" name="pic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025439" y="2239679"/>
              <a:ext cx="3705311" cy="2429309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431929" y="3447012"/>
              <a:ext cx="593510" cy="20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Kernel</a:t>
              </a:r>
              <a:endPara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431929" y="3368612"/>
              <a:ext cx="5105271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436923" y="2214210"/>
              <a:ext cx="593510" cy="204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kumimoji="1" lang="en-US" altLang="zh-CN" sz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User</a:t>
              </a:r>
              <a:endParaRPr kumimoji="1"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695" y="2541406"/>
            <a:ext cx="4007744" cy="241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矩形 59"/>
          <p:cNvSpPr/>
          <p:nvPr/>
        </p:nvSpPr>
        <p:spPr>
          <a:xfrm>
            <a:off x="233636" y="1785257"/>
            <a:ext cx="11913914" cy="333538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7" tIns="45703" rIns="91407" bIns="45703" numCol="1" spcCol="0" rtlCol="0" fromWordArt="0" anchor="ctr" anchorCtr="0" forceAA="0" compatLnSpc="1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63738" y="2044147"/>
            <a:ext cx="439961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SMC-D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基于虚拟设备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loopback-ism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提供节点内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本地通信加速</a:t>
            </a:r>
            <a:endParaRPr kumimoji="1" lang="zh-CN" altLang="en-US" sz="10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602903" y="2038885"/>
            <a:ext cx="373119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SMC-R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RDMA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内存操作原语提供节点间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通信加速</a:t>
            </a:r>
            <a:endParaRPr kumimoji="1" lang="zh-CN" altLang="en-US" sz="10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16350" y="2038884"/>
            <a:ext cx="373119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、应用无适配：基于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kprobe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 socket</a:t>
            </a:r>
            <a:r>
              <a:rPr kumimoji="1" lang="zh-CN" alt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劫持到</a:t>
            </a:r>
            <a:r>
              <a:rPr kumimoji="1" lang="en-US" altLang="zh-CN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SMC socket</a:t>
            </a:r>
            <a:endParaRPr kumimoji="1" lang="zh-CN" altLang="en-US" sz="10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34040" y="921996"/>
            <a:ext cx="11913510" cy="5820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pPr defTabSz="914400"/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SMC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是内核针对网络优化的方案，包含本地网络转发和原地网络转发，但需要业务的适配才可享受效果。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oeAware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通过无感封装实现应用免适配，网络性能提升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20%+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4040" y="1781550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技术细节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33636" y="5390613"/>
            <a:ext cx="11913510" cy="91004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pPr defTabSz="914400">
              <a:lnSpc>
                <a:spcPct val="130000"/>
              </a:lnSpc>
            </a:pP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方案效果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30000"/>
              </a:lnSpc>
            </a:pP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网络敏感性业务有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20%+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的性能提升</a:t>
            </a:r>
            <a:endParaRPr lang="en-US" altLang="zh-CN" sz="1200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性能提升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37%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err="1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性能提升</a:t>
            </a:r>
            <a:r>
              <a:rPr lang="en-US" altLang="zh-CN" sz="12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42%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副标题 1"/>
          <p:cNvSpPr txBox="1"/>
          <p:nvPr/>
        </p:nvSpPr>
        <p:spPr>
          <a:xfrm>
            <a:off x="302452" y="289355"/>
            <a:ext cx="11591855" cy="64453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8085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9372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kern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zh-CN" altLang="en-US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  <a:r>
              <a:rPr lang="zh-CN" altLang="en-US" sz="2400" b="1" kern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调优</a:t>
            </a:r>
            <a:endParaRPr lang="zh-CN" altLang="en-US" sz="2400" b="1" kern="0" dirty="0">
              <a:solidFill>
                <a:srgbClr val="9500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33636" y="1785258"/>
            <a:ext cx="11278853" cy="973340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7" tIns="45703" rIns="91407" bIns="45703" numCol="1" spcCol="0" rtlCol="0" fromWordArt="0" anchor="ctr" anchorCtr="0" forceAA="0" compatLnSpc="1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666666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34040" y="921996"/>
            <a:ext cx="11278449" cy="58206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pPr defTabSz="914400"/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传统网卡中断手动绑核的调优方案不灵活，无法动态适应分散在不同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节点的网络业务变化。自动调优插件根据采集到的网络信息，分析出网络业务和中断的亲和关系，将业务和中断尽量集中在相同的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4040" y="1781550"/>
            <a:ext cx="11079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技术细节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02452" y="2071427"/>
            <a:ext cx="394005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中断手动绑核（现用方案）：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）停止 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irqbalance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echo $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cpunum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/proc/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irq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/$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irq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smp_affinity_list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1"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122" y="3140042"/>
            <a:ext cx="3849219" cy="31028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985164" y="3732415"/>
            <a:ext cx="1180407" cy="590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089" y="3387692"/>
            <a:ext cx="5939400" cy="277172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726541" y="2000110"/>
            <a:ext cx="51156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动态调优方案（新方案）：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）通过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libkperf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等采持续集网络信息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）感知网络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NUMA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）减少中断和业务在不同节点的比例，提高网络业务性能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副标题 1"/>
          <p:cNvSpPr txBox="1"/>
          <p:nvPr/>
        </p:nvSpPr>
        <p:spPr>
          <a:xfrm>
            <a:off x="302452" y="289355"/>
            <a:ext cx="11591855" cy="64453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1188085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59372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808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81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3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26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62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345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070" indent="0" algn="ctr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kern="0" dirty="0">
                <a:solidFill>
                  <a:srgbClr val="95000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评估插件</a:t>
            </a:r>
            <a:endParaRPr lang="zh-CN" altLang="en-US" sz="2400" b="1" kern="0" dirty="0">
              <a:solidFill>
                <a:srgbClr val="95000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83253" y="2256465"/>
            <a:ext cx="4561339" cy="114653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pPr defTabSz="914400"/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方案介绍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对优化插件的适用场景建模，在业务运行期间，采集模型需要的信息去判断是否符合某个调优插件的优化模型，匹配优化模型给出优化建议。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83253" y="902112"/>
            <a:ext cx="4561339" cy="114653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pPr defTabSz="914400"/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  <a:r>
              <a:rPr lang="en-US" altLang="zh-CN" sz="1200" b="1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200" b="1" dirty="0">
              <a:solidFill>
                <a:srgbClr val="1D1D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随着调优插件的增多，每个瓶颈都可能有多种调优插件，用户需要很多领域的知识才能选取合适插件，评估插件旨在分析业务特征并指出可能有优化效果的插件。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7841" y="902111"/>
            <a:ext cx="5643217" cy="49583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commondata" val="eyJoZGlkIjoiMzkzOGVmYjZiM2ZjOTY1YzJkZGYyNDllMGEyM2Y0YWQifQ==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over page_Image version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3440"/>
          </a:lnSpc>
          <a:defRPr kumimoji="1" sz="3200" dirty="0" err="1" smtClean="0">
            <a:solidFill>
              <a:srgbClr val="000000"/>
            </a:solidFill>
            <a:latin typeface="Arial" panose="020B0604020202020204" pitchFamily="34" charset="0"/>
            <a:ea typeface="微软雅黑" panose="020B0503020204020204" pitchFamily="34" charset="-122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43_自定义设计方案">
  <a:themeElements>
    <a:clrScheme name="Mountain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36699"/>
      </a:accent1>
      <a:accent2>
        <a:srgbClr val="993300"/>
      </a:accent2>
      <a:accent3>
        <a:srgbClr val="92D050"/>
      </a:accent3>
      <a:accent4>
        <a:srgbClr val="7F7F7F"/>
      </a:accent4>
      <a:accent5>
        <a:srgbClr val="7878A4"/>
      </a:accent5>
      <a:accent6>
        <a:srgbClr val="FF9933"/>
      </a:accent6>
      <a:hlink>
        <a:srgbClr val="800080"/>
      </a:hlink>
      <a:folHlink>
        <a:srgbClr val="AC17D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1FE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/>
      <a:lstStyle>
        <a:defPPr algn="ctr" defTabSz="802005" fontAlgn="base">
          <a:spcBef>
            <a:spcPct val="0"/>
          </a:spcBef>
          <a:spcAft>
            <a:spcPct val="0"/>
          </a:spcAft>
          <a:defRPr sz="900" kern="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  <a:cs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Next LT BlackCn" pitchFamily="34" charset="0"/>
            <a:ea typeface="黑体" panose="02010609060101010101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8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9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4_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151515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vert="horz" wrap="none" rtlCol="0">
        <a:spAutoFit/>
      </a:bodyPr>
      <a:lstStyle>
        <a:defPPr algn="l">
          <a:lnSpc>
            <a:spcPts val="3440"/>
          </a:lnSpc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8_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MS PGothic" panose="020B0600070205080204" pitchFamily="34" charset="-128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xi5zayw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HuaWei colour 3">
    <a:dk1>
      <a:srgbClr val="1D1D1A"/>
    </a:dk1>
    <a:lt1>
      <a:srgbClr val="666666"/>
    </a:lt1>
    <a:dk2>
      <a:srgbClr val="FFFFFF"/>
    </a:dk2>
    <a:lt2>
      <a:srgbClr val="DDDDDD"/>
    </a:lt2>
    <a:accent1>
      <a:srgbClr val="E9002F"/>
    </a:accent1>
    <a:accent2>
      <a:srgbClr val="7F0000"/>
    </a:accent2>
    <a:accent3>
      <a:srgbClr val="ED6D00"/>
    </a:accent3>
    <a:accent4>
      <a:srgbClr val="FCC800"/>
    </a:accent4>
    <a:accent5>
      <a:srgbClr val="61B230"/>
    </a:accent5>
    <a:accent6>
      <a:srgbClr val="30B5C5"/>
    </a:accent6>
    <a:hlink>
      <a:srgbClr val="C7000B"/>
    </a:hlink>
    <a:folHlink>
      <a:srgbClr val="666666"/>
    </a:folHlink>
  </a:clrScheme>
</a:themeOverride>
</file>

<file path=ppt/theme/themeOverride2.xml><?xml version="1.0" encoding="utf-8"?>
<a:themeOverride xmlns:a="http://schemas.openxmlformats.org/drawingml/2006/main">
  <a:clrScheme name="HuaWei colour 3">
    <a:dk1>
      <a:srgbClr val="1D1D1A"/>
    </a:dk1>
    <a:lt1>
      <a:srgbClr val="666666"/>
    </a:lt1>
    <a:dk2>
      <a:srgbClr val="FFFFFF"/>
    </a:dk2>
    <a:lt2>
      <a:srgbClr val="DDDDDD"/>
    </a:lt2>
    <a:accent1>
      <a:srgbClr val="E9002F"/>
    </a:accent1>
    <a:accent2>
      <a:srgbClr val="7F0000"/>
    </a:accent2>
    <a:accent3>
      <a:srgbClr val="ED6D00"/>
    </a:accent3>
    <a:accent4>
      <a:srgbClr val="FCC800"/>
    </a:accent4>
    <a:accent5>
      <a:srgbClr val="61B230"/>
    </a:accent5>
    <a:accent6>
      <a:srgbClr val="30B5C5"/>
    </a:accent6>
    <a:hlink>
      <a:srgbClr val="C7000B"/>
    </a:hlink>
    <a:folHlink>
      <a:srgbClr val="666666"/>
    </a:folHlink>
  </a:clrScheme>
</a:themeOverride>
</file>

<file path=ppt/theme/themeOverride3.xml><?xml version="1.0" encoding="utf-8"?>
<a:themeOverride xmlns:a="http://schemas.openxmlformats.org/drawingml/2006/main">
  <a:clrScheme name="HuaWei colour 3">
    <a:dk1>
      <a:srgbClr val="1D1D1A"/>
    </a:dk1>
    <a:lt1>
      <a:srgbClr val="666666"/>
    </a:lt1>
    <a:dk2>
      <a:srgbClr val="FFFFFF"/>
    </a:dk2>
    <a:lt2>
      <a:srgbClr val="DDDDDD"/>
    </a:lt2>
    <a:accent1>
      <a:srgbClr val="E9002F"/>
    </a:accent1>
    <a:accent2>
      <a:srgbClr val="7F0000"/>
    </a:accent2>
    <a:accent3>
      <a:srgbClr val="ED6D00"/>
    </a:accent3>
    <a:accent4>
      <a:srgbClr val="FCC800"/>
    </a:accent4>
    <a:accent5>
      <a:srgbClr val="61B230"/>
    </a:accent5>
    <a:accent6>
      <a:srgbClr val="30B5C5"/>
    </a:accent6>
    <a:hlink>
      <a:srgbClr val="C7000B"/>
    </a:hlink>
    <a:folHlink>
      <a:srgbClr val="66666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3050</Words>
  <Application>WPS 演示</Application>
  <PresentationFormat>自定义</PresentationFormat>
  <Paragraphs>454</Paragraphs>
  <Slides>9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.AppleSystemUIFont</vt:lpstr>
      <vt:lpstr>Segoe Print</vt:lpstr>
      <vt:lpstr>MS PGothic</vt:lpstr>
      <vt:lpstr>黑体</vt:lpstr>
      <vt:lpstr>华文细黑</vt:lpstr>
      <vt:lpstr>Times New Roman</vt:lpstr>
      <vt:lpstr>FrutigerNext LT BlackCn</vt:lpstr>
      <vt:lpstr>Calibri</vt:lpstr>
      <vt:lpstr>FrutigerNext LT Bold</vt:lpstr>
      <vt:lpstr>FrutigerNext LT Medium</vt:lpstr>
      <vt:lpstr>FrutigerNext LT Regular</vt:lpstr>
      <vt:lpstr>Trebuchet MS</vt:lpstr>
      <vt:lpstr>Calibri</vt:lpstr>
      <vt:lpstr>等线</vt:lpstr>
      <vt:lpstr>Arial</vt:lpstr>
      <vt:lpstr>Arial Unicode MS</vt:lpstr>
      <vt:lpstr>1_Title Slide</vt:lpstr>
      <vt:lpstr>Chart page</vt:lpstr>
      <vt:lpstr>4_Chart page</vt:lpstr>
      <vt:lpstr>End page</vt:lpstr>
      <vt:lpstr>8_自定义设计方案</vt:lpstr>
      <vt:lpstr>2_Title Slide</vt:lpstr>
      <vt:lpstr>30_Chart page</vt:lpstr>
      <vt:lpstr>2_章节页</vt:lpstr>
      <vt:lpstr>章节页</vt:lpstr>
      <vt:lpstr>Cover page_Image version</vt:lpstr>
      <vt:lpstr>4_章节页</vt:lpstr>
      <vt:lpstr>3_章节页</vt:lpstr>
      <vt:lpstr>1_章节页</vt:lpstr>
      <vt:lpstr>5_章节页</vt:lpstr>
      <vt:lpstr>6_章节页</vt:lpstr>
      <vt:lpstr>5_Chart page</vt:lpstr>
      <vt:lpstr>43_自定义设计方案</vt:lpstr>
      <vt:lpstr>8_章节页</vt:lpstr>
      <vt:lpstr>9_章节页</vt:lpstr>
      <vt:lpstr>4_目录页</vt:lpstr>
      <vt:lpstr>6_Chart page</vt:lpstr>
      <vt:lpstr>TCLayout.ActiveDocument.1</vt:lpstr>
      <vt:lpstr>oeAware：业务场景在线无感调优框架介绍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oeAware：业务场景在线无感调优框架介绍</dc:title>
  <dc:creator>Jiangtao (Jenny, Professional Service)</dc:creator>
  <cp:lastModifiedBy>igxbxb</cp:lastModifiedBy>
  <cp:revision>1</cp:revision>
  <dcterms:created xsi:type="dcterms:W3CDTF">2024-11-16T03:03:16Z</dcterms:created>
  <dcterms:modified xsi:type="dcterms:W3CDTF">2024-11-16T03:03:16Z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(3)+4iAofOXguVJ10xxv0ZCw4vFsYg+XmIH9OjK58Spw1zunPS3U7sTPqkiSYbriUFPS1fnKVRw
kxeUyWdrYph1tMuIO0gQ2Gww+u9RABVFUZOJJsEtTFP/azFEzafeq6aiyTmb73CcPItOXVYU
2+fQCaGxIfWxnJ/hiFPBznCH2ur9FfFIjfjSTsDNKga0tKQn/xa/WXQ30Z913xolnhf5qUJ3
iIW01vGwNlDpdbK6Hz</vt:lpwstr>
  </property>
  <property fmtid="{D5CDD505-2E9C-101B-9397-08002B2CF9AE}" pid="3" name="_2015_ms_pID_7253431">
    <vt:lpwstr>C9JQIjK45TpptE1cgJuAqXzbq04of8lUCQ3mVXgircrwjGmWIfjV/F
W9erdjrrkDko53gK1uN5ORn67R66TtpO1WyoK+59eXy5IP8QzxRwwT9mkNGFZ4dIns0HNdCY
w3+jhjGZ+E75BNatqx2AK0gMHIcQ3OmjGXRWVSjKQyeFlqawbLAwBzoA18Y78eJ4XejQMsG8
1EUOfN1Fpiwl9sMYwbZOZf8oQRodkuYHynBz</vt:lpwstr>
  </property>
  <property fmtid="{D5CDD505-2E9C-101B-9397-08002B2CF9AE}" pid="4" name="_2015_ms_pID_7253432">
    <vt:lpwstr>ew==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1725435433</vt:lpwstr>
  </property>
  <property fmtid="{D5CDD505-2E9C-101B-9397-08002B2CF9AE}" pid="9" name="ICV">
    <vt:lpwstr/>
  </property>
  <property fmtid="{D5CDD505-2E9C-101B-9397-08002B2CF9AE}" pid="10" name="KSOProductBuildVer">
    <vt:lpwstr>2052-12.1.0.18608</vt:lpwstr>
  </property>
</Properties>
</file>